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6" r:id="rId1"/>
  </p:sldMasterIdLst>
  <p:notesMasterIdLst>
    <p:notesMasterId r:id="rId4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93" r:id="rId13"/>
    <p:sldId id="268" r:id="rId14"/>
    <p:sldId id="271" r:id="rId15"/>
    <p:sldId id="287" r:id="rId16"/>
    <p:sldId id="285" r:id="rId17"/>
    <p:sldId id="286" r:id="rId18"/>
    <p:sldId id="284" r:id="rId19"/>
    <p:sldId id="295" r:id="rId20"/>
    <p:sldId id="300" r:id="rId21"/>
    <p:sldId id="273" r:id="rId22"/>
    <p:sldId id="274" r:id="rId23"/>
    <p:sldId id="275" r:id="rId24"/>
    <p:sldId id="297" r:id="rId25"/>
    <p:sldId id="298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9" r:id="rId35"/>
    <p:sldId id="290" r:id="rId36"/>
    <p:sldId id="302" r:id="rId37"/>
    <p:sldId id="303" r:id="rId38"/>
    <p:sldId id="304" r:id="rId39"/>
    <p:sldId id="305" r:id="rId40"/>
    <p:sldId id="306" r:id="rId41"/>
    <p:sldId id="28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F47BC-02E9-4C90-A819-9EC7A7D853DD}" type="datetimeFigureOut">
              <a:rPr lang="it-IT" smtClean="0"/>
              <a:pPr/>
              <a:t>15/12/2023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8AD90-F73F-43FE-ACDD-2F2105C4615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2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2C41EFF-7A57-4631-84BA-DC8C01F33CE3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501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4469CC-0B92-49C9-A2E4-6307CAF6F4AD}" type="slidenum">
              <a:rPr lang="it-IT" altLang="it-IT" smtClean="0"/>
              <a:pPr/>
              <a:t>11</a:t>
            </a:fld>
            <a:endParaRPr lang="it-IT" altLang="it-IT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99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67E8BC-DCC1-496A-AB91-28D2B4AE8522}" type="slidenum">
              <a:rPr lang="it-IT" altLang="it-IT" smtClean="0"/>
              <a:pPr/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045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E0E2A3-D3D1-44C2-A398-CB76785096AD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996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5A3007-3466-4E10-BBCE-64A7137BE106}" type="slidenum">
              <a:rPr lang="it-IT" altLang="it-IT" smtClean="0"/>
              <a:pPr/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2250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6EBF43-DC58-46FB-AA9D-338B8CB9C188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695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71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3CA50D-D9D3-4386-9FEC-AFFDFA8AA97E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3304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27653C-32CA-4139-AB0D-BBD53FE60C31}" type="slidenum">
              <a:rPr lang="it-IT" altLang="it-IT" smtClean="0"/>
              <a:pPr/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5404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8A9D7F-43F1-46EB-871A-C918EFDA9322}" type="slidenum">
              <a:rPr lang="it-IT" altLang="it-IT" smtClean="0"/>
              <a:pPr/>
              <a:t>32</a:t>
            </a:fld>
            <a:endParaRPr lang="it-IT" altLang="it-IT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7344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3EC8CA-FF02-48D8-9610-0FF65E0729A1}" type="slidenum">
              <a:rPr lang="it-IT" altLang="it-IT" smtClean="0"/>
              <a:pPr/>
              <a:t>33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8509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5777DF-24E2-4216-B752-AF1EEBA61EC5}" type="slidenum">
              <a:rPr lang="it-IT" altLang="it-IT" smtClean="0"/>
              <a:pPr/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478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91B2E6-1E60-4B8F-8C50-335EC3423D18}" type="slidenum">
              <a:rPr lang="it-IT" altLang="it-IT" smtClean="0"/>
              <a:pPr/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91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59F89C-0826-46BF-B539-975C7623FD3E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8723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BE303F-341E-4B90-9960-DB9851A944D0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283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6513" algn="l"/>
                <a:tab pos="5510213" algn="l"/>
                <a:tab pos="5903913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/>
            <a:fld id="{542FA22E-7CF6-4B5C-9E46-35AD6E5DC722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hangingPunct="0"/>
              <a:t>6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54063"/>
            <a:ext cx="6613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14875"/>
            <a:ext cx="54324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744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7F90A9-1146-4207-BD9C-E48EDA61713D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821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841AFF-45D0-478C-B7C5-403AA782F1D4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180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00BEB1-EBBF-4FF8-B7AF-817CC0991D3A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795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86E318-F520-4618-B3BE-56306586E23E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451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2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1706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602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69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01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74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914400" y="1828800"/>
            <a:ext cx="10261600" cy="3657600"/>
          </a:xfrm>
        </p:spPr>
        <p:txBody>
          <a:bodyPr rtlCol="0"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8177-2304-448F-BBFA-169AB24711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118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2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6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8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70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2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8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4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9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36.xml"/><Relationship Id="rId7" Type="http://schemas.openxmlformats.org/officeDocument/2006/relationships/slide" Target="slide4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8.xml"/><Relationship Id="rId4" Type="http://schemas.openxmlformats.org/officeDocument/2006/relationships/slide" Target="slide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ruzione.it/iscrizionionlin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1847851" y="620713"/>
            <a:ext cx="8424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531938" y="312739"/>
            <a:ext cx="9144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sz="2400" dirty="0">
                <a:latin typeface="+mj-lt"/>
              </a:rPr>
              <a:t>ISTITUTO</a:t>
            </a:r>
            <a:r>
              <a:rPr lang="it-IT" sz="2400" dirty="0"/>
              <a:t> COMPRENSIVO STATALE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2400" b="1" dirty="0"/>
              <a:t>G. FALCONE – P. BORSELLINO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2400" dirty="0" err="1"/>
              <a:t>DI</a:t>
            </a:r>
            <a:r>
              <a:rPr lang="it-IT" sz="2400" dirty="0"/>
              <a:t>  TREVIGNANO</a:t>
            </a:r>
          </a:p>
        </p:txBody>
      </p:sp>
      <p:sp>
        <p:nvSpPr>
          <p:cNvPr id="2052" name="AutoShape 8"/>
          <p:cNvSpPr>
            <a:spLocks noChangeArrowheads="1"/>
          </p:cNvSpPr>
          <p:nvPr/>
        </p:nvSpPr>
        <p:spPr bwMode="auto">
          <a:xfrm>
            <a:off x="1234352" y="2668845"/>
            <a:ext cx="9651859" cy="22947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66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4400" b="1" dirty="0">
                <a:solidFill>
                  <a:schemeClr val="accent2"/>
                </a:solidFill>
                <a:latin typeface="+mj-lt"/>
                <a:cs typeface="Calibri" pitchFamily="34" charset="0"/>
              </a:rPr>
              <a:t>Incontro</a:t>
            </a:r>
            <a:r>
              <a:rPr lang="it-IT" sz="4400" b="1" dirty="0">
                <a:solidFill>
                  <a:schemeClr val="accent2"/>
                </a:solidFill>
                <a:latin typeface="+mj-lt"/>
              </a:rPr>
              <a:t> di presentazione della </a:t>
            </a:r>
          </a:p>
          <a:p>
            <a:pPr algn="ctr" eaLnBrk="1" hangingPunct="1">
              <a:defRPr/>
            </a:pPr>
            <a:r>
              <a:rPr lang="it-IT" sz="4400" b="1" dirty="0">
                <a:solidFill>
                  <a:schemeClr val="accent2"/>
                </a:solidFill>
                <a:latin typeface="+mj-lt"/>
              </a:rPr>
              <a:t>Scuola Secondaria di Primo grado </a:t>
            </a:r>
          </a:p>
        </p:txBody>
      </p:sp>
      <p:sp>
        <p:nvSpPr>
          <p:cNvPr id="3080" name="AutoShape 9" descr="Falcone e Borsellino: considerazioni nel ricordo dei due giudic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3081" name="AutoShape 11" descr="Falcone e Borsellino: considerazioni nel ricordo dei due giudici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pic>
        <p:nvPicPr>
          <p:cNvPr id="308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160338"/>
            <a:ext cx="115093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024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816571"/>
              </p:ext>
            </p:extLst>
          </p:nvPr>
        </p:nvGraphicFramePr>
        <p:xfrm>
          <a:off x="2674565" y="1544691"/>
          <a:ext cx="7000875" cy="5238746"/>
        </p:xfrm>
        <a:graphic>
          <a:graphicData uri="http://schemas.openxmlformats.org/drawingml/2006/table">
            <a:tbl>
              <a:tblPr/>
              <a:tblGrid>
                <a:gridCol w="4786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15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7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Discipline</a:t>
                      </a:r>
                      <a:endParaRPr lang="it-IT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  <a:tabLst>
                          <a:tab pos="1123950" algn="l"/>
                        </a:tabLst>
                      </a:pPr>
                      <a:endParaRPr lang="it-IT" sz="1200" b="1" dirty="0">
                        <a:solidFill>
                          <a:srgbClr val="0033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60020" algn="ctr">
                        <a:spcAft>
                          <a:spcPts val="0"/>
                        </a:spcAft>
                        <a:tabLst>
                          <a:tab pos="1123950" algn="l"/>
                        </a:tabLst>
                      </a:pPr>
                      <a:r>
                        <a:rPr lang="it-IT" sz="12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Ore curricolari + opzionali</a:t>
                      </a:r>
                      <a:endParaRPr lang="it-IT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33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rgbClr val="0033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Classe   TN</a:t>
                      </a:r>
                      <a:endParaRPr lang="it-IT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rgbClr val="0033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Classe TP</a:t>
                      </a:r>
                      <a:endParaRPr lang="it-IT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3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Italiano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Storia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Geografia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Matematica e scienze naturali e sperimentali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Lingua inglese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Seconda</a:t>
                      </a:r>
                      <a:r>
                        <a:rPr lang="it-IT" sz="1800" baseline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lingua comunitaria (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Tedesco)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Musica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Arte e immagine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Scienze motorie e sportive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02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Tecnologia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Religione Cattolica/Attività </a:t>
                      </a:r>
                      <a:r>
                        <a:rPr lang="it-IT" sz="1800" baseline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lternativa</a:t>
                      </a:r>
                      <a:endParaRPr lang="it-IT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Mensa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Studio assistito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Compresenza italiano/matematica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Ed.</a:t>
                      </a:r>
                      <a:r>
                        <a:rPr lang="it-IT" sz="1800" baseline="0" dirty="0">
                          <a:solidFill>
                            <a:schemeClr val="tx1"/>
                          </a:solidFill>
                        </a:rPr>
                        <a:t> Civica</a:t>
                      </a:r>
                      <a:endParaRPr lang="it-IT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70C0"/>
                          </a:solidFill>
                        </a:rPr>
                        <a:t>Trasversale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Totale unità</a:t>
                      </a:r>
                      <a:r>
                        <a:rPr lang="it-IT" sz="1800" b="1" baseline="0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orarie</a:t>
                      </a:r>
                      <a:endParaRPr lang="it-IT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</a:t>
                      </a:r>
                      <a:endParaRPr lang="it-IT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37</a:t>
                      </a:r>
                      <a:endParaRPr lang="it-IT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238375" y="371476"/>
            <a:ext cx="8858250" cy="10772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3200" b="1" dirty="0">
                <a:latin typeface="+mj-lt"/>
                <a:ea typeface="Times New Roman" pitchFamily="18" charset="0"/>
              </a:rPr>
              <a:t>Curricolo del tempo scuola a 30/36 ore settimanali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5983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908051"/>
            <a:ext cx="8229600" cy="633413"/>
          </a:xfrm>
          <a:solidFill>
            <a:srgbClr val="00B050"/>
          </a:solidFill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sz="4000" b="1" dirty="0">
                <a:solidFill>
                  <a:schemeClr val="tx1"/>
                </a:solidFill>
              </a:rPr>
              <a:t>RELIGIONE/ATTIVITA’ ALTERNATIVA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1703389" y="2565401"/>
            <a:ext cx="8496299" cy="3862293"/>
          </a:xfrm>
          <a:solidFill>
            <a:srgbClr val="00B050"/>
          </a:solidFill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it-IT" sz="4000" b="1" dirty="0">
                <a:latin typeface="+mj-lt"/>
              </a:rPr>
              <a:t>LE FAMIGLIE POSSONO AVVALERSI DELL’INSEGNAMENTO DELLA </a:t>
            </a:r>
          </a:p>
          <a:p>
            <a:pPr algn="ctr">
              <a:buNone/>
              <a:defRPr/>
            </a:pPr>
            <a:r>
              <a:rPr lang="it-IT" sz="4000" b="1" dirty="0">
                <a:latin typeface="+mj-lt"/>
              </a:rPr>
              <a:t>RELIGIONE CATTOLICA </a:t>
            </a:r>
          </a:p>
          <a:p>
            <a:pPr algn="ctr">
              <a:buNone/>
              <a:defRPr/>
            </a:pPr>
            <a:r>
              <a:rPr lang="it-IT" sz="4000" b="1" dirty="0">
                <a:latin typeface="+mj-lt"/>
              </a:rPr>
              <a:t>O DELL’ATTIVITA’ ALTERNATIVA</a:t>
            </a:r>
          </a:p>
          <a:p>
            <a:pPr algn="ctr">
              <a:buNone/>
              <a:defRPr/>
            </a:pPr>
            <a:endParaRPr lang="it-IT" dirty="0"/>
          </a:p>
          <a:p>
            <a:pPr algn="ctr">
              <a:buNone/>
              <a:defRPr/>
            </a:pPr>
            <a:endParaRPr lang="it-IT" sz="28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it-IT" dirty="0"/>
          </a:p>
          <a:p>
            <a:pPr algn="ctr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82924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6C8578F-C97A-478F-A382-035AA87A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370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/>
              <a:t>Tempo prolungato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C94AEB7-7DF8-4B9F-B825-580D1EAB60A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2400" dirty="0"/>
              <a:t>Mensa interna    </a:t>
            </a:r>
            <a:r>
              <a:rPr lang="it-IT" sz="2400" b="1" dirty="0"/>
              <a:t>dalle ore 13.00 alle 14.00</a:t>
            </a:r>
          </a:p>
          <a:p>
            <a:r>
              <a:rPr lang="it-IT" sz="2400" dirty="0"/>
              <a:t>Aumento delle ore di lettere</a:t>
            </a:r>
          </a:p>
          <a:p>
            <a:r>
              <a:rPr lang="it-IT" sz="2400" dirty="0"/>
              <a:t>Aumento delle ore matematica</a:t>
            </a:r>
          </a:p>
          <a:p>
            <a:r>
              <a:rPr lang="it-IT" sz="2400" dirty="0"/>
              <a:t>Ore pomeridiane articolate in modo flessibile </a:t>
            </a:r>
            <a:r>
              <a:rPr lang="it-IT" sz="2400" b="1" dirty="0">
                <a:solidFill>
                  <a:schemeClr val="tx1"/>
                </a:solidFill>
              </a:rPr>
              <a:t>dalle 14.00 alle 16.40</a:t>
            </a:r>
            <a:r>
              <a:rPr lang="it-IT" sz="2400" dirty="0"/>
              <a:t>:</a:t>
            </a:r>
          </a:p>
          <a:p>
            <a:pPr marL="457200" indent="-457200">
              <a:buNone/>
            </a:pPr>
            <a:r>
              <a:rPr lang="it-IT" sz="2400" dirty="0"/>
              <a:t>      studio assistito  </a:t>
            </a:r>
          </a:p>
          <a:p>
            <a:pPr marL="0" indent="0">
              <a:buNone/>
            </a:pPr>
            <a:r>
              <a:rPr lang="it-IT" sz="2400" dirty="0"/>
              <a:t>      compresenza di insegnanti di lettere e matematica</a:t>
            </a:r>
          </a:p>
          <a:p>
            <a:r>
              <a:rPr lang="it-IT" sz="2400" dirty="0"/>
              <a:t>Laboratori teatrali</a:t>
            </a:r>
          </a:p>
        </p:txBody>
      </p:sp>
    </p:spTree>
    <p:extLst>
      <p:ext uri="{BB962C8B-B14F-4D97-AF65-F5344CB8AC3E}">
        <p14:creationId xmlns:p14="http://schemas.microsoft.com/office/powerpoint/2010/main" val="98779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07297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TEMPO PROLUNGATO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>
          <a:xfrm>
            <a:off x="1952626" y="1231407"/>
            <a:ext cx="6855198" cy="799099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it-IT" altLang="it-IT" dirty="0"/>
              <a:t>LABORATORI TEATRALI</a:t>
            </a:r>
          </a:p>
          <a:p>
            <a:r>
              <a:rPr lang="it-IT" altLang="it-IT" dirty="0"/>
              <a:t>LABORATORI ESPRESSIVI</a:t>
            </a:r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37" y="2793043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58" y="2235174"/>
            <a:ext cx="3237380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5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>
          <a:xfrm>
            <a:off x="1847850" y="53975"/>
            <a:ext cx="8301038" cy="1646238"/>
          </a:xfrm>
        </p:spPr>
        <p:txBody>
          <a:bodyPr/>
          <a:lstStyle/>
          <a:p>
            <a:r>
              <a:rPr lang="it-IT" altLang="it-IT">
                <a:solidFill>
                  <a:srgbClr val="FF0000"/>
                </a:solidFill>
              </a:rPr>
              <a:t>PNRR</a:t>
            </a:r>
            <a:br>
              <a:rPr lang="it-IT" altLang="it-IT">
                <a:solidFill>
                  <a:srgbClr val="FF0000"/>
                </a:solidFill>
              </a:rPr>
            </a:br>
            <a:r>
              <a:rPr lang="it-IT" altLang="it-IT" sz="2400">
                <a:solidFill>
                  <a:srgbClr val="FF0000"/>
                </a:solidFill>
              </a:rPr>
              <a:t>PIANO SCUOLA 4.0 </a:t>
            </a:r>
            <a:br>
              <a:rPr lang="it-IT" altLang="it-IT" sz="2400">
                <a:solidFill>
                  <a:srgbClr val="FF0000"/>
                </a:solidFill>
              </a:rPr>
            </a:br>
            <a:r>
              <a:rPr lang="it-IT" altLang="it-IT" sz="2400">
                <a:solidFill>
                  <a:srgbClr val="FF0000"/>
                </a:solidFill>
              </a:rPr>
              <a:t>AMBIENTI DI APPRENDIMENTO INNOVATIVI</a:t>
            </a: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>
          <a:xfrm>
            <a:off x="1847849" y="1889219"/>
            <a:ext cx="9138397" cy="4282981"/>
          </a:xfrm>
          <a:solidFill>
            <a:srgbClr val="00B050"/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ARTE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MUSICA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SCIENZE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LINGUA STRANIERA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REALTA' AUMENTATA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INFORMATICA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GEOGRAFIA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2 AULE 4.0 </a:t>
            </a:r>
          </a:p>
          <a:p>
            <a:pPr>
              <a:defRPr/>
            </a:pPr>
            <a:r>
              <a:rPr lang="it-IT" altLang="it-IT" sz="2400" dirty="0">
                <a:solidFill>
                  <a:schemeClr val="tx1"/>
                </a:solidFill>
              </a:rPr>
              <a:t>AULA INTEGRAZIONE </a:t>
            </a:r>
          </a:p>
          <a:p>
            <a:pPr marL="0" indent="0">
              <a:buNone/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8923" y="2541409"/>
            <a:ext cx="3262468" cy="2446851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42" y="2675663"/>
            <a:ext cx="2424245" cy="2308303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="" xmlns:a16="http://schemas.microsoft.com/office/drawing/2014/main" id="{F3F4AF39-FA62-4496-868B-34A41914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843" y="237050"/>
            <a:ext cx="8911687" cy="128089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/>
              <a:t>Progetto PNRR</a:t>
            </a:r>
            <a:br>
              <a:rPr lang="it-IT" dirty="0"/>
            </a:br>
            <a:r>
              <a:rPr lang="it-IT" dirty="0"/>
              <a:t>AULA DI ARTE</a:t>
            </a:r>
          </a:p>
        </p:txBody>
      </p:sp>
    </p:spTree>
    <p:extLst>
      <p:ext uri="{BB962C8B-B14F-4D97-AF65-F5344CB8AC3E}">
        <p14:creationId xmlns:p14="http://schemas.microsoft.com/office/powerpoint/2010/main" val="7726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836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/>
              <a:t>Progetto PNRR - AULA DI MUSICA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5" y="1604125"/>
            <a:ext cx="2936849" cy="392084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85" y="1761083"/>
            <a:ext cx="6516436" cy="31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70426" y="382062"/>
            <a:ext cx="8911687" cy="74527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dirty="0"/>
              <a:t>Progetto PNRR - AULA DI SCIENZE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77" y="1369386"/>
            <a:ext cx="3722456" cy="496327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56" y="1369386"/>
            <a:ext cx="3722457" cy="49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/>
              <a:t>Progetto PNRR</a:t>
            </a:r>
            <a:br>
              <a:rPr lang="it-IT" dirty="0"/>
            </a:br>
            <a:r>
              <a:rPr lang="it-IT" dirty="0"/>
              <a:t>AULA REALTA’ AUMENTATA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72" y="2278107"/>
            <a:ext cx="5037666" cy="3778250"/>
          </a:xfr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4" y="3108763"/>
            <a:ext cx="3564311" cy="19960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90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4008F8E-392C-4F9D-B04C-6F57A610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148" y="624110"/>
            <a:ext cx="8911687" cy="117779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Progetto PNRR</a:t>
            </a:r>
            <a:br>
              <a:rPr lang="it-IT" dirty="0"/>
            </a:br>
            <a:r>
              <a:rPr lang="it-IT" dirty="0"/>
              <a:t>Aula 4.0</a:t>
            </a:r>
          </a:p>
        </p:txBody>
      </p:sp>
      <p:pic>
        <p:nvPicPr>
          <p:cNvPr id="1028" name="Picture 4" descr="Tablet e maxischermo la nuova scuola 3.0 ad Altivole è già realtà - Tribuna  di Treviso">
            <a:extLst>
              <a:ext uri="{FF2B5EF4-FFF2-40B4-BE49-F238E27FC236}">
                <a16:creationId xmlns="" xmlns:a16="http://schemas.microsoft.com/office/drawing/2014/main" id="{2460A898-0611-4B0C-8276-542753B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80" y="2045767"/>
            <a:ext cx="7010028" cy="39431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24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115889"/>
            <a:ext cx="10801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sz="2800" b="1" dirty="0">
                <a:solidFill>
                  <a:srgbClr val="FF0000"/>
                </a:solidFill>
              </a:rPr>
              <a:t>           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Organizzazione</a:t>
            </a:r>
            <a:r>
              <a:rPr lang="it-IT" sz="2800" b="1" dirty="0">
                <a:solidFill>
                  <a:srgbClr val="FF0000"/>
                </a:solidFill>
              </a:rPr>
              <a:t> dell’I.C. di Trevignano</a:t>
            </a:r>
          </a:p>
        </p:txBody>
      </p:sp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4224339" y="765175"/>
            <a:ext cx="3095625" cy="71913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Dirigente Scolastico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4167189" y="4357688"/>
            <a:ext cx="3457575" cy="57626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>
                <a:latin typeface="+mj-lt"/>
              </a:rPr>
              <a:t>Coordinatori di plesso </a:t>
            </a:r>
          </a:p>
        </p:txBody>
      </p:sp>
      <p:sp>
        <p:nvSpPr>
          <p:cNvPr id="3077" name="Rectangle 22"/>
          <p:cNvSpPr>
            <a:spLocks noChangeArrowheads="1"/>
          </p:cNvSpPr>
          <p:nvPr/>
        </p:nvSpPr>
        <p:spPr bwMode="auto">
          <a:xfrm>
            <a:off x="6667501" y="2995613"/>
            <a:ext cx="2422525" cy="86201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>
                <a:latin typeface="+mj-lt"/>
              </a:rPr>
              <a:t>2° collaboratore</a:t>
            </a:r>
          </a:p>
        </p:txBody>
      </p:sp>
      <p:sp>
        <p:nvSpPr>
          <p:cNvPr id="3078" name="Rectangle 23"/>
          <p:cNvSpPr>
            <a:spLocks noChangeArrowheads="1"/>
          </p:cNvSpPr>
          <p:nvPr/>
        </p:nvSpPr>
        <p:spPr bwMode="auto">
          <a:xfrm>
            <a:off x="2595563" y="2995614"/>
            <a:ext cx="2489200" cy="790575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1° collaboratore</a:t>
            </a:r>
          </a:p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Vicario</a:t>
            </a:r>
          </a:p>
        </p:txBody>
      </p:sp>
      <p:sp>
        <p:nvSpPr>
          <p:cNvPr id="3079" name="Rectangle 24"/>
          <p:cNvSpPr>
            <a:spLocks noChangeArrowheads="1"/>
          </p:cNvSpPr>
          <p:nvPr/>
        </p:nvSpPr>
        <p:spPr bwMode="auto">
          <a:xfrm>
            <a:off x="3000376" y="1995488"/>
            <a:ext cx="1584325" cy="43021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DSGA</a:t>
            </a:r>
          </a:p>
        </p:txBody>
      </p:sp>
      <p:sp>
        <p:nvSpPr>
          <p:cNvPr id="3083" name="Rectangle 24"/>
          <p:cNvSpPr>
            <a:spLocks noChangeArrowheads="1"/>
          </p:cNvSpPr>
          <p:nvPr/>
        </p:nvSpPr>
        <p:spPr bwMode="auto">
          <a:xfrm>
            <a:off x="7083426" y="1995489"/>
            <a:ext cx="1584325" cy="71913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Uffici di</a:t>
            </a:r>
          </a:p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segreteria</a:t>
            </a:r>
          </a:p>
        </p:txBody>
      </p:sp>
      <p:sp>
        <p:nvSpPr>
          <p:cNvPr id="3085" name="Rectangle 21"/>
          <p:cNvSpPr>
            <a:spLocks noChangeArrowheads="1"/>
          </p:cNvSpPr>
          <p:nvPr/>
        </p:nvSpPr>
        <p:spPr bwMode="auto">
          <a:xfrm>
            <a:off x="4167189" y="5424488"/>
            <a:ext cx="3457575" cy="57626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>
                <a:latin typeface="+mj-lt"/>
              </a:rPr>
              <a:t>Funzioni strumentali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3810000" y="1571625"/>
            <a:ext cx="407193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rot="5400000">
            <a:off x="3632200" y="1749425"/>
            <a:ext cx="357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5400000">
            <a:off x="7704138" y="1749426"/>
            <a:ext cx="357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rot="5400000">
            <a:off x="3630614" y="2678114"/>
            <a:ext cx="357187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rot="5400000">
            <a:off x="7811295" y="2856708"/>
            <a:ext cx="142875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rot="5400000">
            <a:off x="5702300" y="5178425"/>
            <a:ext cx="357188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rot="5400000">
            <a:off x="4559300" y="2892425"/>
            <a:ext cx="2643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0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22C3283-3923-46A9-970D-A468FD6A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0469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/>
              <a:t>PROGETTO PON</a:t>
            </a:r>
            <a:br>
              <a:rPr lang="it-IT" dirty="0"/>
            </a:br>
            <a:r>
              <a:rPr lang="it-IT" dirty="0"/>
              <a:t>EDUGREEN – ORTI BOTANICI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17" y="2486882"/>
            <a:ext cx="2593231" cy="3457643"/>
          </a:xfr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9" y="2486882"/>
            <a:ext cx="2602066" cy="3469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9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ttangolo 3"/>
          <p:cNvSpPr>
            <a:spLocks noChangeArrowheads="1"/>
          </p:cNvSpPr>
          <p:nvPr/>
        </p:nvSpPr>
        <p:spPr bwMode="auto">
          <a:xfrm>
            <a:off x="2063552" y="260648"/>
            <a:ext cx="8032968" cy="61926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it-IT" sz="3600" b="1" dirty="0">
                <a:solidFill>
                  <a:schemeClr val="bg1"/>
                </a:solidFill>
              </a:rPr>
              <a:t>                                 </a:t>
            </a:r>
            <a:r>
              <a:rPr lang="it-IT" sz="6600" b="1" dirty="0">
                <a:solidFill>
                  <a:schemeClr val="bg1"/>
                </a:solidFill>
              </a:rPr>
              <a:t>Palestra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89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879" y="1682737"/>
            <a:ext cx="2512796" cy="33485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2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ttangolo 3"/>
          <p:cNvSpPr>
            <a:spLocks noChangeArrowheads="1"/>
          </p:cNvSpPr>
          <p:nvPr/>
        </p:nvSpPr>
        <p:spPr bwMode="auto">
          <a:xfrm>
            <a:off x="2351088" y="476250"/>
            <a:ext cx="7281862" cy="60023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400" b="1" dirty="0">
                <a:solidFill>
                  <a:schemeClr val="bg1"/>
                </a:solidFill>
              </a:rPr>
              <a:t>Biblioteca</a:t>
            </a: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93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03" y="1693240"/>
            <a:ext cx="4757431" cy="35683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074703" y="57290"/>
            <a:ext cx="3676006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AULA MAGNA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2995" y="1572682"/>
            <a:ext cx="5599421" cy="41995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14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AA7ECA5-5D02-4CE2-8E8B-8E35E5FD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350" y="597216"/>
            <a:ext cx="8911687" cy="68025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dirty="0"/>
              <a:t>AULA INFORMATICA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7" y="1962664"/>
            <a:ext cx="5180696" cy="388552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98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9FA50AE-CA92-4ECB-997D-A5136E7F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090" y="261039"/>
            <a:ext cx="8911687" cy="1280890"/>
          </a:xfrm>
          <a:solidFill>
            <a:srgbClr val="FFFF00"/>
          </a:solidFill>
        </p:spPr>
        <p:txBody>
          <a:bodyPr/>
          <a:lstStyle/>
          <a:p>
            <a:r>
              <a:rPr lang="it-IT" dirty="0"/>
              <a:t>PROGETTO PNRR</a:t>
            </a:r>
            <a:br>
              <a:rPr lang="it-IT" dirty="0"/>
            </a:br>
            <a:r>
              <a:rPr lang="it-IT" dirty="0"/>
              <a:t>AULA GEOGRAFIA</a:t>
            </a:r>
          </a:p>
        </p:txBody>
      </p:sp>
      <p:pic>
        <p:nvPicPr>
          <p:cNvPr id="5122" name="Picture 2" descr="Monitor multimediali interattivi">
            <a:extLst>
              <a:ext uri="{FF2B5EF4-FFF2-40B4-BE49-F238E27FC236}">
                <a16:creationId xmlns="" xmlns:a16="http://schemas.microsoft.com/office/drawing/2014/main" id="{58EFF9BA-DBA9-4E66-8F72-B38B7C1D82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30" y="2366318"/>
            <a:ext cx="5424927" cy="3164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/>
          <p:cNvSpPr>
            <a:spLocks noChangeArrowheads="1"/>
          </p:cNvSpPr>
          <p:nvPr/>
        </p:nvSpPr>
        <p:spPr bwMode="auto">
          <a:xfrm>
            <a:off x="2063750" y="333376"/>
            <a:ext cx="8064500" cy="1008063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b="1" dirty="0">
                <a:latin typeface="+mj-lt"/>
              </a:rPr>
              <a:t>OFFERTA FORMATIVA</a:t>
            </a: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952625" y="2571751"/>
            <a:ext cx="3240088" cy="100806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PROGETTI D’ISTITUTO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6810375" y="2565401"/>
            <a:ext cx="3240088" cy="10064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</a:rPr>
              <a:t>PROGETTI </a:t>
            </a:r>
            <a:r>
              <a:rPr lang="it-IT" sz="2400" dirty="0" err="1">
                <a:latin typeface="+mj-lt"/>
              </a:rPr>
              <a:t>DI</a:t>
            </a:r>
            <a:r>
              <a:rPr lang="it-IT" sz="2400" dirty="0">
                <a:latin typeface="+mj-lt"/>
              </a:rPr>
              <a:t> PLESSO</a:t>
            </a:r>
          </a:p>
        </p:txBody>
      </p:sp>
      <p:sp>
        <p:nvSpPr>
          <p:cNvPr id="44037" name="Line 7"/>
          <p:cNvSpPr>
            <a:spLocks noChangeShapeType="1"/>
          </p:cNvSpPr>
          <p:nvPr/>
        </p:nvSpPr>
        <p:spPr bwMode="auto">
          <a:xfrm flipH="1">
            <a:off x="3452813" y="1571625"/>
            <a:ext cx="1420812" cy="87153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8" name="Line 8"/>
          <p:cNvSpPr>
            <a:spLocks noChangeShapeType="1"/>
          </p:cNvSpPr>
          <p:nvPr/>
        </p:nvSpPr>
        <p:spPr bwMode="auto">
          <a:xfrm>
            <a:off x="7464425" y="1628775"/>
            <a:ext cx="1417638" cy="87153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2295" name="Connettore 2 7"/>
          <p:cNvCxnSpPr>
            <a:cxnSpLocks noChangeShapeType="1"/>
          </p:cNvCxnSpPr>
          <p:nvPr/>
        </p:nvCxnSpPr>
        <p:spPr bwMode="auto">
          <a:xfrm>
            <a:off x="6096000" y="1484314"/>
            <a:ext cx="0" cy="3024187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ttangolo arrotondato 9"/>
          <p:cNvSpPr/>
          <p:nvPr/>
        </p:nvSpPr>
        <p:spPr bwMode="auto">
          <a:xfrm>
            <a:off x="3810001" y="4714876"/>
            <a:ext cx="4540623" cy="18338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it-IT" sz="2400" dirty="0">
                <a:latin typeface="+mj-lt"/>
                <a:cs typeface="Arial" charset="0"/>
              </a:rPr>
              <a:t>ATTIVITA’ IN  COLLABORAZIONE </a:t>
            </a:r>
          </a:p>
          <a:p>
            <a:pPr algn="ctr" eaLnBrk="1" hangingPunct="1">
              <a:defRPr/>
            </a:pPr>
            <a:r>
              <a:rPr lang="it-IT" sz="2400" dirty="0">
                <a:latin typeface="+mj-lt"/>
                <a:cs typeface="Arial" charset="0"/>
              </a:rPr>
              <a:t>CON </a:t>
            </a:r>
          </a:p>
          <a:p>
            <a:pPr algn="ctr" eaLnBrk="1" hangingPunct="1">
              <a:defRPr/>
            </a:pPr>
            <a:r>
              <a:rPr lang="it-IT" sz="2400" dirty="0">
                <a:latin typeface="+mj-lt"/>
                <a:cs typeface="Arial" charset="0"/>
              </a:rPr>
              <a:t>ENTI DEL TERRITORO</a:t>
            </a:r>
          </a:p>
        </p:txBody>
      </p:sp>
    </p:spTree>
    <p:extLst>
      <p:ext uri="{BB962C8B-B14F-4D97-AF65-F5344CB8AC3E}">
        <p14:creationId xmlns:p14="http://schemas.microsoft.com/office/powerpoint/2010/main" val="16733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 bwMode="auto">
          <a:xfrm>
            <a:off x="2386014" y="1643063"/>
            <a:ext cx="3959225" cy="143986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Educazione ambientale con </a:t>
            </a:r>
          </a:p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Alto Trevigiano Servizi</a:t>
            </a:r>
          </a:p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e</a:t>
            </a:r>
          </a:p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 </a:t>
            </a:r>
            <a:r>
              <a:rPr lang="it-IT" sz="2000" b="1" dirty="0" err="1">
                <a:latin typeface="+mj-lt"/>
                <a:cs typeface="Arial" charset="0"/>
              </a:rPr>
              <a:t>Contarina</a:t>
            </a:r>
            <a:endParaRPr lang="it-IT" sz="20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4440239" y="4929188"/>
            <a:ext cx="3959225" cy="143986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Educazione alla</a:t>
            </a:r>
          </a:p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Salute</a:t>
            </a:r>
            <a:r>
              <a:rPr lang="it-IT" sz="2000" dirty="0">
                <a:latin typeface="+mj-lt"/>
                <a:cs typeface="Arial" charset="0"/>
              </a:rPr>
              <a:t>: </a:t>
            </a:r>
          </a:p>
          <a:p>
            <a:pPr algn="ctr" eaLnBrk="1" hangingPunct="1">
              <a:defRPr/>
            </a:pPr>
            <a:r>
              <a:rPr lang="it-IT" sz="2000" dirty="0">
                <a:latin typeface="+mj-lt"/>
                <a:cs typeface="Arial" charset="0"/>
              </a:rPr>
              <a:t>in collaborazione con </a:t>
            </a:r>
            <a:r>
              <a:rPr lang="it-IT" sz="2000" b="1" dirty="0">
                <a:solidFill>
                  <a:srgbClr val="FF0000"/>
                </a:solidFill>
                <a:latin typeface="+mj-lt"/>
                <a:cs typeface="Arial" charset="0"/>
              </a:rPr>
              <a:t>AULSS </a:t>
            </a:r>
            <a:r>
              <a:rPr lang="it-IT" sz="2000" dirty="0">
                <a:latin typeface="+mj-lt"/>
                <a:cs typeface="Arial" charset="0"/>
              </a:rPr>
              <a:t>ed </a:t>
            </a:r>
            <a:r>
              <a:rPr lang="it-IT" sz="2000" b="1" dirty="0">
                <a:solidFill>
                  <a:srgbClr val="FF0000"/>
                </a:solidFill>
                <a:latin typeface="+mj-lt"/>
                <a:cs typeface="Arial" charset="0"/>
              </a:rPr>
              <a:t>AVIS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6672264" y="3286126"/>
            <a:ext cx="2879725" cy="143986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Biennale d’arte in collaborazione con l’Amministrazione Comunale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2386014" y="3286126"/>
            <a:ext cx="3959225" cy="143986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it-IT" sz="2000" dirty="0">
                <a:latin typeface="+mj-lt"/>
                <a:cs typeface="Arial" charset="0"/>
              </a:rPr>
              <a:t>Progetto </a:t>
            </a:r>
            <a:r>
              <a:rPr lang="it-IT" sz="2000" b="1" dirty="0">
                <a:latin typeface="+mj-lt"/>
                <a:cs typeface="Arial" charset="0"/>
              </a:rPr>
              <a:t>ecologico</a:t>
            </a:r>
            <a:r>
              <a:rPr lang="it-IT" sz="2000" dirty="0">
                <a:latin typeface="+mj-lt"/>
                <a:cs typeface="Arial" charset="0"/>
              </a:rPr>
              <a:t>:</a:t>
            </a:r>
          </a:p>
          <a:p>
            <a:pPr algn="ctr" eaLnBrk="1" hangingPunct="1">
              <a:defRPr/>
            </a:pPr>
            <a:r>
              <a:rPr lang="it-IT" sz="2000" dirty="0">
                <a:latin typeface="+mj-lt"/>
                <a:cs typeface="Arial" charset="0"/>
              </a:rPr>
              <a:t>in collaborazione</a:t>
            </a:r>
          </a:p>
          <a:p>
            <a:pPr algn="ctr" eaLnBrk="1" hangingPunct="1">
              <a:defRPr/>
            </a:pPr>
            <a:r>
              <a:rPr lang="it-IT" sz="2000" dirty="0">
                <a:latin typeface="+mj-lt"/>
                <a:cs typeface="Arial" charset="0"/>
              </a:rPr>
              <a:t>con Amministrazione </a:t>
            </a:r>
          </a:p>
          <a:p>
            <a:pPr algn="ctr" eaLnBrk="1" hangingPunct="1">
              <a:defRPr/>
            </a:pPr>
            <a:r>
              <a:rPr lang="it-IT" sz="2000" dirty="0">
                <a:latin typeface="+mj-lt"/>
                <a:cs typeface="Arial" charset="0"/>
              </a:rPr>
              <a:t>(settimana dell’ambiente) 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6672264" y="1643062"/>
            <a:ext cx="3009618" cy="143986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it-IT" sz="2000" b="1" dirty="0">
                <a:latin typeface="+mj-lt"/>
                <a:cs typeface="Arial" charset="0"/>
              </a:rPr>
              <a:t>Progetto Orientamento in collaborazione con la Rete Orizzonti</a:t>
            </a:r>
            <a:endParaRPr lang="it-IT" sz="2000" b="1" dirty="0">
              <a:solidFill>
                <a:srgbClr val="FF9966"/>
              </a:solidFill>
              <a:latin typeface="+mj-lt"/>
              <a:cs typeface="Arial" charset="0"/>
            </a:endParaRPr>
          </a:p>
        </p:txBody>
      </p:sp>
      <p:sp>
        <p:nvSpPr>
          <p:cNvPr id="46087" name="Titolo 13"/>
          <p:cNvSpPr>
            <a:spLocks noGrp="1"/>
          </p:cNvSpPr>
          <p:nvPr>
            <p:ph type="title"/>
          </p:nvPr>
        </p:nvSpPr>
        <p:spPr>
          <a:xfrm>
            <a:off x="1952625" y="428625"/>
            <a:ext cx="8229600" cy="1143000"/>
          </a:xfrm>
        </p:spPr>
        <p:txBody>
          <a:bodyPr/>
          <a:lstStyle/>
          <a:p>
            <a:r>
              <a:rPr lang="it-IT" altLang="it-IT" sz="2800" b="1">
                <a:solidFill>
                  <a:srgbClr val="FF0000"/>
                </a:solidFill>
              </a:rPr>
              <a:t>ALCUNI PROGETTI INSERITI NEL PTOF SONO IN COLLABORAZIONE CON ENTI ESTERNI</a:t>
            </a:r>
          </a:p>
        </p:txBody>
      </p:sp>
    </p:spTree>
    <p:extLst>
      <p:ext uri="{BB962C8B-B14F-4D97-AF65-F5344CB8AC3E}">
        <p14:creationId xmlns:p14="http://schemas.microsoft.com/office/powerpoint/2010/main" val="3364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/>
          <p:cNvSpPr>
            <a:spLocks noChangeArrowheads="1"/>
          </p:cNvSpPr>
          <p:nvPr/>
        </p:nvSpPr>
        <p:spPr bwMode="auto">
          <a:xfrm>
            <a:off x="3845579" y="2479205"/>
            <a:ext cx="4679950" cy="1584325"/>
          </a:xfrm>
          <a:prstGeom prst="horizontalScroll">
            <a:avLst>
              <a:gd name="adj" fmla="val 12500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3200" dirty="0"/>
              <a:t>AREE PROGETTUALI</a:t>
            </a:r>
          </a:p>
        </p:txBody>
      </p:sp>
      <p:sp>
        <p:nvSpPr>
          <p:cNvPr id="11267" name="Oval 5">
            <a:hlinkClick r:id="rId3" action="ppaction://hlinksldjump"/>
          </p:cNvPr>
          <p:cNvSpPr>
            <a:spLocks noChangeAspect="1" noChangeArrowheads="1"/>
          </p:cNvSpPr>
          <p:nvPr/>
        </p:nvSpPr>
        <p:spPr bwMode="auto">
          <a:xfrm>
            <a:off x="1809752" y="530595"/>
            <a:ext cx="2242132" cy="1585008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AREA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MUSICALE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ARTISTICA</a:t>
            </a: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268" name="Oval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37243" y="4473978"/>
            <a:ext cx="2667719" cy="1483863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AREA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DELL’ INCLUSIONE</a:t>
            </a: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269" name="Oval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953376" y="484558"/>
            <a:ext cx="2667719" cy="1702793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AREA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ATTIVITA'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POTENZIAMENTO</a:t>
            </a: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270" name="Oval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530317" y="513375"/>
            <a:ext cx="2944625" cy="1655764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AREA 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 "STAR BENE A SCUOLA"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271" name="Oval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53375" y="4556686"/>
            <a:ext cx="2667719" cy="1470888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 AREA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SPORTIVA..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…….MENTE</a:t>
            </a: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   </a:t>
            </a:r>
          </a:p>
        </p:txBody>
      </p:sp>
      <p:sp>
        <p:nvSpPr>
          <p:cNvPr id="11274" name="Oval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596958" y="4556686"/>
            <a:ext cx="2667719" cy="140115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 AREA </a:t>
            </a:r>
          </a:p>
          <a:p>
            <a:pPr algn="ctr" eaLnBrk="1" hangingPunct="1">
              <a:defRPr/>
            </a:pPr>
            <a:r>
              <a:rPr lang="it-IT" sz="2000" b="1" dirty="0">
                <a:solidFill>
                  <a:srgbClr val="FF0000"/>
                </a:solidFill>
              </a:rPr>
              <a:t>"</a:t>
            </a:r>
            <a:r>
              <a:rPr lang="it-IT" sz="2000" b="1" dirty="0">
                <a:solidFill>
                  <a:srgbClr val="FF0000"/>
                </a:solidFill>
                <a:latin typeface="+mj-lt"/>
              </a:rPr>
              <a:t>ORIENTAMENTO</a:t>
            </a:r>
            <a:r>
              <a:rPr lang="it-IT" sz="2000" b="1" dirty="0">
                <a:solidFill>
                  <a:srgbClr val="FF0000"/>
                </a:solidFill>
              </a:rPr>
              <a:t>"</a:t>
            </a:r>
            <a:endParaRPr lang="it-IT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19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/>
          </p:nvPr>
        </p:nvSpPr>
        <p:spPr>
          <a:xfrm>
            <a:off x="2595562" y="374277"/>
            <a:ext cx="8911687" cy="1280890"/>
          </a:xfrm>
        </p:spPr>
        <p:txBody>
          <a:bodyPr/>
          <a:lstStyle/>
          <a:p>
            <a:pPr eaLnBrk="1" hangingPunct="1"/>
            <a:r>
              <a:rPr lang="it-IT" altLang="it-IT" sz="4000" dirty="0">
                <a:solidFill>
                  <a:schemeClr val="tx1"/>
                </a:solidFill>
              </a:rPr>
              <a:t>Viaggi d’istruzione</a:t>
            </a:r>
          </a:p>
        </p:txBody>
      </p:sp>
      <p:sp>
        <p:nvSpPr>
          <p:cNvPr id="13315" name="Segnaposto contenuto 2"/>
          <p:cNvSpPr>
            <a:spLocks noGrp="1"/>
          </p:cNvSpPr>
          <p:nvPr>
            <p:ph idx="1"/>
          </p:nvPr>
        </p:nvSpPr>
        <p:spPr>
          <a:xfrm>
            <a:off x="2595562" y="1158129"/>
            <a:ext cx="7987273" cy="5229224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it-IT" sz="4400" dirty="0">
                <a:latin typeface="+mj-lt"/>
              </a:rPr>
              <a:t>La scuola è consapevole dell’importanza di acquisire conoscenze e competenze attraverso esperienze concrete, quindi favorisce i viaggi d’istruzione</a:t>
            </a:r>
            <a:r>
              <a:rPr lang="it-IT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6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38625" y="214313"/>
            <a:ext cx="3600450" cy="14398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</a:rPr>
              <a:t>ORGANI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b="1" dirty="0">
                <a:solidFill>
                  <a:schemeClr val="bg1"/>
                </a:solidFill>
              </a:rPr>
              <a:t>COLLEGIALI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38375" y="2071689"/>
            <a:ext cx="1500188" cy="15001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CONSIGLIO D’ISTITUTO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238750" y="2071689"/>
            <a:ext cx="1500188" cy="15001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COLLEGIO DEI DOCENTI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8024814" y="2071689"/>
            <a:ext cx="1500187" cy="1500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CONSIGLI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238375" y="4000500"/>
            <a:ext cx="1500188" cy="1500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GIUNTA ESECUTIVA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20964" y="4000500"/>
            <a:ext cx="1832161" cy="14970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DIPARTIMENTI DISCIPLINARI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8428226" y="3997325"/>
            <a:ext cx="1778092" cy="1500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CLASSE/ INTERCLASSE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167439" y="4000500"/>
            <a:ext cx="1857375" cy="14970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</a:rPr>
              <a:t>COMMISSIONI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3024189" y="1857375"/>
            <a:ext cx="578643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24438" y="3784600"/>
            <a:ext cx="19288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rot="5400000">
            <a:off x="2951957" y="1928019"/>
            <a:ext cx="1428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rot="5400000">
            <a:off x="8739982" y="1928019"/>
            <a:ext cx="1428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rot="5400000">
            <a:off x="5953920" y="1928020"/>
            <a:ext cx="142875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rot="5400000">
            <a:off x="2844800" y="3749675"/>
            <a:ext cx="357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rot="5400000">
            <a:off x="8632825" y="3749675"/>
            <a:ext cx="357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rot="5400000">
            <a:off x="5882482" y="3712369"/>
            <a:ext cx="142875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rot="5400000">
            <a:off x="4953795" y="3856833"/>
            <a:ext cx="142875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rot="5400000">
            <a:off x="6882607" y="3856832"/>
            <a:ext cx="1428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496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CONTRIBUTO ANNUALE</a:t>
            </a:r>
          </a:p>
        </p:txBody>
      </p:sp>
      <p:sp>
        <p:nvSpPr>
          <p:cNvPr id="18437" name="Segnaposto contenuto 2"/>
          <p:cNvSpPr>
            <a:spLocks noGrp="1"/>
          </p:cNvSpPr>
          <p:nvPr>
            <p:ph idx="1"/>
          </p:nvPr>
        </p:nvSpPr>
        <p:spPr>
          <a:solidFill>
            <a:srgbClr val="00B050"/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2800" dirty="0">
                <a:solidFill>
                  <a:schemeClr val="bg1"/>
                </a:solidFill>
                <a:latin typeface="+mj-lt"/>
              </a:rPr>
              <a:t>IL CONSIGLIO D’ISTITUTO HA DELIBERATO </a:t>
            </a:r>
          </a:p>
          <a:p>
            <a:pPr eaLnBrk="1" hangingPunct="1">
              <a:buFontTx/>
              <a:buNone/>
              <a:defRPr/>
            </a:pPr>
            <a:r>
              <a:rPr lang="it-IT" sz="2800" dirty="0">
                <a:solidFill>
                  <a:schemeClr val="bg1"/>
                </a:solidFill>
                <a:latin typeface="+mj-lt"/>
              </a:rPr>
              <a:t>    un contributo 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volontario</a:t>
            </a:r>
            <a:r>
              <a:rPr lang="it-IT" sz="2800" dirty="0">
                <a:solidFill>
                  <a:schemeClr val="bg1"/>
                </a:solidFill>
                <a:latin typeface="+mj-lt"/>
              </a:rPr>
              <a:t> utile per l’ampliamento dell’Offerta Formativa che comprende anche 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l’assicurazione obbligatoria </a:t>
            </a:r>
            <a:r>
              <a:rPr lang="it-IT" sz="2800" dirty="0">
                <a:solidFill>
                  <a:schemeClr val="bg1"/>
                </a:solidFill>
                <a:latin typeface="+mj-lt"/>
              </a:rPr>
              <a:t>e il diario scolastico.</a:t>
            </a:r>
          </a:p>
          <a:p>
            <a:pPr eaLnBrk="1" hangingPunct="1">
              <a:defRPr/>
            </a:pPr>
            <a:endParaRPr lang="it-IT" sz="20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per il 1° FIGLIO 40,00 €</a:t>
            </a:r>
          </a:p>
          <a:p>
            <a:pPr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per il secondo figlio che frequenta l’istituto 35,00 €</a:t>
            </a:r>
          </a:p>
          <a:p>
            <a:pPr eaLnBrk="1" hangingPunct="1">
              <a:defRPr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dal terzo </a:t>
            </a:r>
            <a:r>
              <a:rPr lang="it-IT" sz="2000" b="1" dirty="0">
                <a:solidFill>
                  <a:srgbClr val="FF0000"/>
                </a:solidFill>
              </a:rPr>
              <a:t>figlio che frequenta l’istituto 30,00 €</a:t>
            </a:r>
          </a:p>
          <a:p>
            <a:pPr eaLnBrk="1" hangingPunct="1">
              <a:defRPr/>
            </a:pPr>
            <a:endParaRPr lang="it-IT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262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chemeClr val="tx1"/>
                </a:solidFill>
              </a:rPr>
              <a:t>Costi coperti con il contributo:</a:t>
            </a:r>
          </a:p>
        </p:txBody>
      </p:sp>
      <p:sp>
        <p:nvSpPr>
          <p:cNvPr id="52227" name="Segnaposto contenuto 2"/>
          <p:cNvSpPr>
            <a:spLocks noGrp="1"/>
          </p:cNvSpPr>
          <p:nvPr>
            <p:ph idx="1"/>
          </p:nvPr>
        </p:nvSpPr>
        <p:spPr>
          <a:xfrm>
            <a:off x="2063750" y="1773238"/>
            <a:ext cx="8229600" cy="4608512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it-IT" altLang="it-IT" sz="3600" dirty="0">
                <a:solidFill>
                  <a:schemeClr val="tx1"/>
                </a:solidFill>
              </a:rPr>
              <a:t>Assicurazione alunni</a:t>
            </a:r>
          </a:p>
          <a:p>
            <a:pPr eaLnBrk="1" hangingPunct="1"/>
            <a:r>
              <a:rPr lang="it-IT" altLang="it-IT" sz="3600" dirty="0">
                <a:solidFill>
                  <a:schemeClr val="tx1"/>
                </a:solidFill>
              </a:rPr>
              <a:t>Diario scolastico (+ sponsor esterni)</a:t>
            </a:r>
          </a:p>
          <a:p>
            <a:pPr eaLnBrk="1" hangingPunct="1"/>
            <a:r>
              <a:rPr lang="it-IT" altLang="it-IT" sz="3600" dirty="0">
                <a:solidFill>
                  <a:schemeClr val="tx1"/>
                </a:solidFill>
              </a:rPr>
              <a:t>Progetti: </a:t>
            </a:r>
            <a:r>
              <a:rPr lang="it-IT" altLang="it-IT" sz="4800" dirty="0">
                <a:solidFill>
                  <a:srgbClr val="FF0000"/>
                </a:solidFill>
              </a:rPr>
              <a:t>(</a:t>
            </a:r>
            <a:r>
              <a:rPr lang="it-IT" altLang="it-IT" sz="3600" dirty="0">
                <a:solidFill>
                  <a:srgbClr val="FF0000"/>
                </a:solidFill>
              </a:rPr>
              <a:t>Progetto</a:t>
            </a:r>
            <a:r>
              <a:rPr lang="it-IT" altLang="it-IT" sz="4800" dirty="0">
                <a:solidFill>
                  <a:srgbClr val="FF0000"/>
                </a:solidFill>
              </a:rPr>
              <a:t> </a:t>
            </a:r>
            <a:r>
              <a:rPr lang="it-IT" altLang="it-IT" sz="3600" dirty="0">
                <a:solidFill>
                  <a:srgbClr val="FF0000"/>
                </a:solidFill>
              </a:rPr>
              <a:t>Affettività - Supporto psicologico – Progetto biblioteca</a:t>
            </a:r>
            <a:r>
              <a:rPr lang="it-IT" altLang="it-IT" sz="48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it-IT" altLang="it-IT" sz="3600" dirty="0">
                <a:solidFill>
                  <a:schemeClr val="tx1"/>
                </a:solidFill>
              </a:rPr>
              <a:t>Materiale didattico per i plessi</a:t>
            </a:r>
          </a:p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7503836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963" y="306389"/>
            <a:ext cx="8147050" cy="777875"/>
          </a:xfrm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000"/>
              <a:t>MENSA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847851" y="1196975"/>
            <a:ext cx="8424863" cy="5257800"/>
          </a:xfrm>
          <a:solidFill>
            <a:srgbClr val="FFFFCC"/>
          </a:solidFill>
          <a:ln w="38100">
            <a:solidFill>
              <a:srgbClr val="66FFCC"/>
            </a:solidFill>
          </a:ln>
        </p:spPr>
        <p:txBody>
          <a:bodyPr rtlCol="0">
            <a:normAutofit lnSpcReduction="10000"/>
          </a:bodyPr>
          <a:lstStyle/>
          <a:p>
            <a:pPr algn="ctr">
              <a:buNone/>
              <a:defRPr/>
            </a:pPr>
            <a:r>
              <a:rPr lang="it-IT" sz="4000" dirty="0"/>
              <a:t>	</a:t>
            </a:r>
            <a:r>
              <a:rPr lang="it-IT" sz="2400" dirty="0">
                <a:solidFill>
                  <a:schemeClr val="tx1"/>
                </a:solidFill>
              </a:rPr>
              <a:t>Gli alunni del tempo prolungato usufruiscono del servizio mensa fornito dall’Amministrazione Comunale. </a:t>
            </a:r>
          </a:p>
          <a:p>
            <a:pPr>
              <a:buNone/>
              <a:defRPr/>
            </a:pPr>
            <a:endParaRPr lang="it-IT" sz="2400" dirty="0">
              <a:solidFill>
                <a:schemeClr val="tx1"/>
              </a:solidFill>
            </a:endParaRPr>
          </a:p>
          <a:p>
            <a:pPr algn="ctr">
              <a:buNone/>
              <a:defRPr/>
            </a:pPr>
            <a:r>
              <a:rPr lang="it-IT" sz="2400" dirty="0">
                <a:solidFill>
                  <a:schemeClr val="tx1"/>
                </a:solidFill>
              </a:rPr>
              <a:t>	Sono previsti:</a:t>
            </a:r>
          </a:p>
          <a:p>
            <a:pPr marL="457200" indent="-457200">
              <a:defRPr/>
            </a:pPr>
            <a:r>
              <a:rPr lang="it-IT" sz="2400" dirty="0">
                <a:solidFill>
                  <a:schemeClr val="tx1"/>
                </a:solidFill>
              </a:rPr>
              <a:t>Menù per soggetti allergici e/o con intolleranza;</a:t>
            </a:r>
          </a:p>
          <a:p>
            <a:pPr marL="457200" indent="-457200">
              <a:defRPr/>
            </a:pPr>
            <a:endParaRPr lang="it-IT" sz="2400" dirty="0">
              <a:solidFill>
                <a:schemeClr val="tx1"/>
              </a:solidFill>
            </a:endParaRPr>
          </a:p>
          <a:p>
            <a:pPr marL="457200" indent="-457200">
              <a:defRPr/>
            </a:pPr>
            <a:r>
              <a:rPr lang="it-IT" sz="2400" dirty="0">
                <a:solidFill>
                  <a:schemeClr val="tx1"/>
                </a:solidFill>
              </a:rPr>
              <a:t>Menù per scelte etico/religiose.</a:t>
            </a:r>
          </a:p>
          <a:p>
            <a:pPr>
              <a:buNone/>
              <a:defRPr/>
            </a:pPr>
            <a:r>
              <a:rPr lang="it-IT" sz="2400" dirty="0">
                <a:solidFill>
                  <a:schemeClr val="tx1"/>
                </a:solidFill>
              </a:rPr>
              <a:t>	</a:t>
            </a:r>
          </a:p>
          <a:p>
            <a:pPr algn="ctr">
              <a:buNone/>
              <a:defRPr/>
            </a:pPr>
            <a:r>
              <a:rPr lang="it-IT" sz="2400" b="1" dirty="0">
                <a:solidFill>
                  <a:schemeClr val="tx1"/>
                </a:solidFill>
              </a:rPr>
              <a:t>Informazioni presso Ufficio scuola</a:t>
            </a:r>
          </a:p>
          <a:p>
            <a:pPr algn="ctr">
              <a:buNone/>
              <a:defRPr/>
            </a:pPr>
            <a:r>
              <a:rPr lang="it-IT" sz="2400" b="1" dirty="0">
                <a:solidFill>
                  <a:schemeClr val="tx1"/>
                </a:solidFill>
              </a:rPr>
              <a:t>del Municipio di Trevignano 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228600"/>
            <a:ext cx="77311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8311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2925" y="624110"/>
            <a:ext cx="8911687" cy="721364"/>
          </a:xfrm>
          <a:solidFill>
            <a:srgbClr val="FFFF00"/>
          </a:solidFill>
          <a:ln>
            <a:solidFill>
              <a:srgbClr val="660033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000" dirty="0"/>
              <a:t>TRASPORTO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773238"/>
            <a:ext cx="8280400" cy="3384550"/>
          </a:xfrm>
          <a:solidFill>
            <a:srgbClr val="FFFFCC"/>
          </a:solidFill>
          <a:ln w="76200">
            <a:solidFill>
              <a:srgbClr val="660033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z="28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sz="4000" b="1" dirty="0">
                <a:solidFill>
                  <a:schemeClr val="tx1"/>
                </a:solidFill>
              </a:rPr>
              <a:t>L’Amministrazione comunale provvede ad organizzare il trasporto scolastico.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endParaRPr lang="it-IT" altLang="it-IT" sz="4000" dirty="0">
              <a:solidFill>
                <a:schemeClr val="bg1"/>
              </a:solidFill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1" y="2548731"/>
            <a:ext cx="16811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j0183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4797426"/>
            <a:ext cx="18065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2" name="Group 28"/>
          <p:cNvGrpSpPr>
            <a:grpSpLocks/>
          </p:cNvGrpSpPr>
          <p:nvPr/>
        </p:nvGrpSpPr>
        <p:grpSpPr bwMode="auto">
          <a:xfrm>
            <a:off x="9756776" y="6064250"/>
            <a:ext cx="911225" cy="788988"/>
            <a:chOff x="7362" y="169"/>
            <a:chExt cx="816" cy="707"/>
          </a:xfrm>
        </p:grpSpPr>
        <p:pic>
          <p:nvPicPr>
            <p:cNvPr id="55304" name="Picture 29" descr="miur_colorato_trasparente_picco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" y="169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5" name="Text Box 30"/>
            <p:cNvSpPr txBox="1">
              <a:spLocks/>
            </p:cNvSpPr>
            <p:nvPr/>
          </p:nvSpPr>
          <p:spPr bwMode="auto">
            <a:xfrm>
              <a:off x="7362" y="668"/>
              <a:ext cx="81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defTabSz="642938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293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293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293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293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100">
                  <a:solidFill>
                    <a:srgbClr val="000000"/>
                  </a:solidFill>
                  <a:latin typeface="Times" panose="02020603050405020304" pitchFamily="18" charset="0"/>
                  <a:ea typeface="ヒラギノ角ゴ ProN W3"/>
                  <a:cs typeface="ヒラギノ角ゴ ProN W3"/>
                  <a:sym typeface="Helvetica Neue Light"/>
                </a:rPr>
                <a:t>MIUR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007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4"/>
          <p:cNvSpPr>
            <a:spLocks noChangeArrowheads="1"/>
          </p:cNvSpPr>
          <p:nvPr/>
        </p:nvSpPr>
        <p:spPr bwMode="auto">
          <a:xfrm>
            <a:off x="1774825" y="333375"/>
            <a:ext cx="8650288" cy="935038"/>
          </a:xfrm>
          <a:prstGeom prst="bevel">
            <a:avLst>
              <a:gd name="adj" fmla="val 12500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3200" dirty="0"/>
              <a:t>ISCRIZIONI PROSSIMO ANNO SCOLASTICO</a:t>
            </a: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703388" y="1412875"/>
            <a:ext cx="8642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latin typeface="Arial" panose="020B0604020202020204" pitchFamily="34" charset="0"/>
              </a:rPr>
              <a:t>Iscrizioni esclusivamente online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>
                <a:latin typeface="Arial" panose="020B0604020202020204" pitchFamily="34" charset="0"/>
              </a:rPr>
              <a:t>al </a:t>
            </a:r>
            <a:r>
              <a:rPr lang="it-IT" altLang="it-IT" sz="2800" b="1" dirty="0">
                <a:latin typeface="Arial" panose="020B0604020202020204" pitchFamily="34" charset="0"/>
              </a:rPr>
              <a:t>sito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it-IT" altLang="it-IT" sz="4400" dirty="0">
                <a:solidFill>
                  <a:srgbClr val="FF0000"/>
                </a:solidFill>
                <a:latin typeface="Arial" panose="020B0604020202020204" pitchFamily="34" charset="0"/>
                <a:hlinkClick r:id="rId3"/>
              </a:rPr>
              <a:t>www.istruzione.it/iscrizionionline/</a:t>
            </a:r>
            <a:endParaRPr lang="it-IT" altLang="it-IT" sz="4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dirty="0">
                <a:solidFill>
                  <a:srgbClr val="FF0000"/>
                </a:solidFill>
                <a:latin typeface="Arial" panose="020B0604020202020204" pitchFamily="34" charset="0"/>
              </a:rPr>
              <a:t>Piattaforma «UNICA»</a:t>
            </a:r>
          </a:p>
        </p:txBody>
      </p:sp>
      <p:sp>
        <p:nvSpPr>
          <p:cNvPr id="22532" name="AutoShape 7"/>
          <p:cNvSpPr>
            <a:spLocks noChangeArrowheads="1"/>
          </p:cNvSpPr>
          <p:nvPr/>
        </p:nvSpPr>
        <p:spPr bwMode="auto">
          <a:xfrm>
            <a:off x="1995675" y="4231153"/>
            <a:ext cx="8208587" cy="2492375"/>
          </a:xfrm>
          <a:prstGeom prst="horizontalScroll">
            <a:avLst>
              <a:gd name="adj" fmla="val 12500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3600" dirty="0"/>
              <a:t>Periodo di iscrizione:</a:t>
            </a:r>
          </a:p>
          <a:p>
            <a:pPr algn="ctr" eaLnBrk="1" hangingPunct="1">
              <a:defRPr/>
            </a:pPr>
            <a:r>
              <a:rPr lang="it-IT" sz="3600" b="1" dirty="0">
                <a:solidFill>
                  <a:srgbClr val="FFFF00"/>
                </a:solidFill>
              </a:rPr>
              <a:t>dal</a:t>
            </a:r>
            <a:r>
              <a:rPr lang="it-IT" sz="3600" b="1" dirty="0">
                <a:solidFill>
                  <a:srgbClr val="FFFFCC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it-IT" sz="3600" b="1" dirty="0">
                <a:solidFill>
                  <a:srgbClr val="FFFF00"/>
                </a:solidFill>
              </a:rPr>
              <a:t>…. Gennaio al …. Gennaio 2024</a:t>
            </a:r>
          </a:p>
        </p:txBody>
      </p:sp>
    </p:spTree>
    <p:extLst>
      <p:ext uri="{BB962C8B-B14F-4D97-AF65-F5344CB8AC3E}">
        <p14:creationId xmlns:p14="http://schemas.microsoft.com/office/powerpoint/2010/main" val="301314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contenuto 2"/>
          <p:cNvSpPr>
            <a:spLocks noGrp="1"/>
          </p:cNvSpPr>
          <p:nvPr>
            <p:ph idx="1"/>
          </p:nvPr>
        </p:nvSpPr>
        <p:spPr>
          <a:xfrm>
            <a:off x="2024063" y="500063"/>
            <a:ext cx="8229600" cy="5715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algn="ctr"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it-IT" sz="3200" b="1" dirty="0"/>
              <a:t>GLI UFFICI DELLA SEGRETERIA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it-IT" sz="3200" b="1" dirty="0"/>
              <a:t>NEL PERIODO DELLE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it-IT" sz="3200" b="1" dirty="0"/>
              <a:t> ISCRIZIONE SONO DISPONIBILI PER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it-IT" sz="3200" b="1" dirty="0"/>
              <a:t>QUALSIASI CHIARIMENTO ED AIUTO NELLA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it-IT" sz="3200" b="1" dirty="0"/>
              <a:t> COMPILAZIONE DEL MODELLO ON LINE</a:t>
            </a:r>
          </a:p>
        </p:txBody>
      </p:sp>
      <p:sp>
        <p:nvSpPr>
          <p:cNvPr id="56323" name="CasellaDiTesto 3"/>
          <p:cNvSpPr txBox="1">
            <a:spLocks noChangeArrowheads="1"/>
          </p:cNvSpPr>
          <p:nvPr/>
        </p:nvSpPr>
        <p:spPr bwMode="auto">
          <a:xfrm>
            <a:off x="14906625" y="2928939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5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3832" y="2960542"/>
            <a:ext cx="5851828" cy="62646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it-IT" dirty="0"/>
              <a:t>ALLENIAMO LA CREATIVITA’</a:t>
            </a:r>
          </a:p>
        </p:txBody>
      </p:sp>
      <p:pic>
        <p:nvPicPr>
          <p:cNvPr id="5" name="Immagin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48" y="877478"/>
            <a:ext cx="2630644" cy="1972983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52956" y="32972"/>
            <a:ext cx="5851828" cy="6264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CORO SCOLASTICO</a:t>
            </a:r>
          </a:p>
        </p:txBody>
      </p:sp>
      <p:pic>
        <p:nvPicPr>
          <p:cNvPr id="9" name="Immagin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20" y="3757411"/>
            <a:ext cx="2235565" cy="2980753"/>
          </a:xfrm>
          <a:prstGeom prst="rect">
            <a:avLst/>
          </a:prstGeom>
        </p:spPr>
      </p:pic>
      <p:pic>
        <p:nvPicPr>
          <p:cNvPr id="10" name="Immagin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27" y="3739948"/>
            <a:ext cx="2229723" cy="2972964"/>
          </a:xfrm>
          <a:prstGeom prst="rect">
            <a:avLst/>
          </a:prstGeom>
        </p:spPr>
      </p:pic>
      <p:pic>
        <p:nvPicPr>
          <p:cNvPr id="14" name="Immagin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52" y="877478"/>
            <a:ext cx="2573498" cy="1930124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87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361946" cy="648878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hlinkClick r:id="rId2" action="ppaction://hlinksldjump"/>
              </a:rPr>
              <a:t>AREA STAR BENE A SCUOLA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1595718"/>
            <a:ext cx="8915400" cy="446890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EDUCAZIONE ALL’AFFETTIVITA’</a:t>
            </a:r>
          </a:p>
          <a:p>
            <a:r>
              <a:rPr lang="it-IT" sz="3200" dirty="0">
                <a:solidFill>
                  <a:srgbClr val="0070C0"/>
                </a:solidFill>
              </a:rPr>
              <a:t>UNPLUGGED  PREVENZIONI ALLE TOSSICODIPENDENZE</a:t>
            </a:r>
          </a:p>
          <a:p>
            <a:r>
              <a:rPr lang="it-IT" sz="3200" dirty="0">
                <a:solidFill>
                  <a:schemeClr val="tx1"/>
                </a:solidFill>
              </a:rPr>
              <a:t>IL CORAGGIO DI PARLARE (SPORTELLO ASCOLTO BULLISMO E CYBERBULLISMO)</a:t>
            </a:r>
          </a:p>
          <a:p>
            <a:r>
              <a:rPr lang="it-IT" sz="3200" dirty="0">
                <a:solidFill>
                  <a:srgbClr val="0070C0"/>
                </a:solidFill>
              </a:rPr>
              <a:t>SUPPORTO PSICOLOGICO</a:t>
            </a:r>
          </a:p>
          <a:p>
            <a:r>
              <a:rPr lang="it-IT" sz="3200" dirty="0">
                <a:solidFill>
                  <a:schemeClr val="tx1"/>
                </a:solidFill>
              </a:rPr>
              <a:t>ORIENTAMENTO IN USCITA</a:t>
            </a:r>
          </a:p>
        </p:txBody>
      </p:sp>
    </p:spTree>
    <p:extLst>
      <p:ext uri="{BB962C8B-B14F-4D97-AF65-F5344CB8AC3E}">
        <p14:creationId xmlns:p14="http://schemas.microsoft.com/office/powerpoint/2010/main" val="4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852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hlinkClick r:id="rId2" action="ppaction://hlinksldjump"/>
              </a:rPr>
              <a:t>AREA DEL POTENZIAMENTO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38199" y="1523999"/>
            <a:ext cx="9038013" cy="501127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3200" dirty="0"/>
              <a:t>PREMIO STREGA</a:t>
            </a:r>
          </a:p>
          <a:p>
            <a:r>
              <a:rPr lang="it-IT" sz="3200" dirty="0">
                <a:solidFill>
                  <a:srgbClr val="0070C0"/>
                </a:solidFill>
              </a:rPr>
              <a:t>PROGETTO LETTURA</a:t>
            </a:r>
          </a:p>
          <a:p>
            <a:r>
              <a:rPr lang="it-IT" sz="3200" dirty="0"/>
              <a:t>GIOCHI MATEMATICI D'AUTUNNO UNIBOCCONI</a:t>
            </a:r>
          </a:p>
          <a:p>
            <a:r>
              <a:rPr lang="it-IT" sz="3200" dirty="0">
                <a:solidFill>
                  <a:srgbClr val="0070C0"/>
                </a:solidFill>
              </a:rPr>
              <a:t>PREPARIAMOCI ALL'ESAME</a:t>
            </a:r>
          </a:p>
          <a:p>
            <a:r>
              <a:rPr lang="it-IT" sz="3200" dirty="0"/>
              <a:t>LABORATORIO DI CUCINA</a:t>
            </a:r>
          </a:p>
          <a:p>
            <a:r>
              <a:rPr lang="it-IT" sz="3200" dirty="0">
                <a:solidFill>
                  <a:srgbClr val="0070C0"/>
                </a:solidFill>
              </a:rPr>
              <a:t>CORSI DI RECUPERO SCUOLA SECONDARIA (ITALIANO - MATEMATICA- INGLESE)</a:t>
            </a:r>
          </a:p>
        </p:txBody>
      </p:sp>
    </p:spTree>
    <p:extLst>
      <p:ext uri="{BB962C8B-B14F-4D97-AF65-F5344CB8AC3E}">
        <p14:creationId xmlns:p14="http://schemas.microsoft.com/office/powerpoint/2010/main" val="31184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5348" y="395510"/>
            <a:ext cx="8911687" cy="69370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>
                <a:hlinkClick r:id="rId2" action="ppaction://hlinksldjump"/>
              </a:rPr>
              <a:t>AREA INCLUSIONE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16424" y="2133599"/>
            <a:ext cx="10088188" cy="3801035"/>
          </a:xfrm>
        </p:spPr>
        <p:txBody>
          <a:bodyPr>
            <a:normAutofit/>
          </a:bodyPr>
          <a:lstStyle/>
          <a:p>
            <a:r>
              <a:rPr lang="it-IT" sz="3600" dirty="0"/>
              <a:t>SPORTELLO H E DSA</a:t>
            </a:r>
          </a:p>
          <a:p>
            <a:r>
              <a:rPr lang="it-IT" sz="3600" dirty="0"/>
              <a:t>ALFABETIZZAZIONE E POTENZIAMENTO L2 PER ALUNNI STRANIERI</a:t>
            </a:r>
          </a:p>
        </p:txBody>
      </p:sp>
    </p:spTree>
    <p:extLst>
      <p:ext uri="{BB962C8B-B14F-4D97-AF65-F5344CB8AC3E}">
        <p14:creationId xmlns:p14="http://schemas.microsoft.com/office/powerpoint/2010/main" val="11958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3359151" y="266701"/>
            <a:ext cx="4248150" cy="579438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solidFill>
                  <a:schemeClr val="bg1"/>
                </a:solidFill>
                <a:latin typeface="+mj-lt"/>
              </a:rPr>
              <a:t>Obbligo scolastico</a:t>
            </a:r>
          </a:p>
        </p:txBody>
      </p:sp>
      <p:sp>
        <p:nvSpPr>
          <p:cNvPr id="8195" name="Line 8"/>
          <p:cNvSpPr>
            <a:spLocks noChangeShapeType="1"/>
          </p:cNvSpPr>
          <p:nvPr/>
        </p:nvSpPr>
        <p:spPr bwMode="auto">
          <a:xfrm>
            <a:off x="2566989" y="1341438"/>
            <a:ext cx="64928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3359151" y="1125958"/>
            <a:ext cx="5688012" cy="519112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 dirty="0">
                <a:solidFill>
                  <a:schemeClr val="bg1"/>
                </a:solidFill>
                <a:latin typeface="+mj-lt"/>
              </a:rPr>
              <a:t>5 anni di Scuola Primaria</a:t>
            </a:r>
          </a:p>
        </p:txBody>
      </p:sp>
      <p:sp>
        <p:nvSpPr>
          <p:cNvPr id="8198" name="Line 11"/>
          <p:cNvSpPr>
            <a:spLocks noChangeShapeType="1"/>
          </p:cNvSpPr>
          <p:nvPr/>
        </p:nvSpPr>
        <p:spPr bwMode="auto">
          <a:xfrm>
            <a:off x="2566989" y="2420938"/>
            <a:ext cx="64928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3359151" y="1966959"/>
            <a:ext cx="5400675" cy="946150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chemeClr val="bg1"/>
                </a:solidFill>
                <a:latin typeface="+mj-lt"/>
              </a:rPr>
              <a:t>3 anni di Scuola Secondaria di 1° grado</a:t>
            </a:r>
          </a:p>
        </p:txBody>
      </p:sp>
      <p:sp>
        <p:nvSpPr>
          <p:cNvPr id="8200" name="Line 13"/>
          <p:cNvSpPr>
            <a:spLocks noChangeShapeType="1"/>
          </p:cNvSpPr>
          <p:nvPr/>
        </p:nvSpPr>
        <p:spPr bwMode="auto">
          <a:xfrm>
            <a:off x="2566989" y="3644900"/>
            <a:ext cx="64928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3359151" y="3182509"/>
            <a:ext cx="6624637" cy="954107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chemeClr val="bg1"/>
                </a:solidFill>
                <a:latin typeface="+mj-lt"/>
              </a:rPr>
              <a:t>2 anni di Scuola Secondaria di 2° grado</a:t>
            </a:r>
          </a:p>
        </p:txBody>
      </p:sp>
      <p:sp>
        <p:nvSpPr>
          <p:cNvPr id="5130" name="AutoShape 15"/>
          <p:cNvSpPr>
            <a:spLocks noChangeArrowheads="1"/>
          </p:cNvSpPr>
          <p:nvPr/>
        </p:nvSpPr>
        <p:spPr bwMode="auto">
          <a:xfrm>
            <a:off x="3359151" y="4567799"/>
            <a:ext cx="6264275" cy="1728787"/>
          </a:xfrm>
          <a:prstGeom prst="bevel">
            <a:avLst>
              <a:gd name="adj" fmla="val 12500"/>
            </a:avLst>
          </a:prstGeom>
          <a:solidFill>
            <a:srgbClr val="00B05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altLang="it-IT" sz="3200">
                <a:solidFill>
                  <a:schemeClr val="bg1"/>
                </a:solidFill>
                <a:latin typeface="+mj-lt"/>
              </a:rPr>
              <a:t>10 anni di obbligo di istruzione</a:t>
            </a:r>
          </a:p>
          <a:p>
            <a:pPr algn="ctr" eaLnBrk="1" hangingPunct="1">
              <a:defRPr/>
            </a:pPr>
            <a:r>
              <a:rPr lang="it-IT" altLang="it-IT" sz="3200">
                <a:solidFill>
                  <a:schemeClr val="bg1"/>
                </a:solidFill>
                <a:latin typeface="+mj-lt"/>
              </a:rPr>
              <a:t>6-16 anni</a:t>
            </a:r>
          </a:p>
        </p:txBody>
      </p:sp>
    </p:spTree>
    <p:extLst>
      <p:ext uri="{BB962C8B-B14F-4D97-AF65-F5344CB8AC3E}">
        <p14:creationId xmlns:p14="http://schemas.microsoft.com/office/powerpoint/2010/main" val="819263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0537" y="160338"/>
            <a:ext cx="8911687" cy="71372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>
                <a:hlinkClick r:id="rId2" action="ppaction://hlinksldjump"/>
              </a:rPr>
              <a:t>AREA SPORTIVA…..MENTE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31060" y="1165411"/>
            <a:ext cx="6971646" cy="3777622"/>
          </a:xfrm>
        </p:spPr>
        <p:txBody>
          <a:bodyPr>
            <a:normAutofit/>
          </a:bodyPr>
          <a:lstStyle/>
          <a:p>
            <a:r>
              <a:rPr lang="it-IT" sz="4000" dirty="0"/>
              <a:t>SCACCO ALLA NOIA</a:t>
            </a:r>
          </a:p>
          <a:p>
            <a:r>
              <a:rPr lang="it-IT" sz="4000" dirty="0"/>
              <a:t>GIOCHI SPORTIVI STUDENTESCHI</a:t>
            </a:r>
          </a:p>
          <a:p>
            <a:r>
              <a:rPr lang="it-IT" sz="4000" dirty="0"/>
              <a:t>GIOCO SPORT</a:t>
            </a:r>
          </a:p>
        </p:txBody>
      </p:sp>
      <p:sp>
        <p:nvSpPr>
          <p:cNvPr id="4" name="AutoShape 2" descr="blob:https://web.whatsapp.com/fc475132-a1ee-46a0-ba7d-19b72db2a9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23" y="2088048"/>
            <a:ext cx="2833217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3642" y="234146"/>
            <a:ext cx="8911687" cy="72059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dirty="0">
                <a:hlinkClick r:id="rId2" action="ppaction://hlinksldjump"/>
              </a:rPr>
              <a:t>PROGETTO ORIENTAMENTO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04030" y="1264555"/>
            <a:ext cx="9545287" cy="49928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rgbClr val="FF0000"/>
                </a:solidFill>
              </a:rPr>
              <a:t>L’ATTIVITA’ DI ORIENTAMENTO SI CONSOLIDA ATTRAVERSO UN PERCORSO TRIENNALE  CHE E’CERTIFICATO DA INTERVENTI PUNTUALI E COSTANTI.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00B050"/>
                </a:solidFill>
              </a:rPr>
              <a:t>SI ATTIVA ATTRAVERSO:</a:t>
            </a:r>
          </a:p>
          <a:p>
            <a:r>
              <a:rPr lang="it-IT" sz="4000" dirty="0"/>
              <a:t>INCONTRI CON ESPERTI</a:t>
            </a:r>
          </a:p>
          <a:p>
            <a:r>
              <a:rPr lang="it-IT" sz="4000" dirty="0"/>
              <a:t>SPORTELLO ORIENTAMENTO</a:t>
            </a:r>
          </a:p>
          <a:p>
            <a:r>
              <a:rPr lang="it-IT" sz="4000" dirty="0"/>
              <a:t>USCITE DIDATTICHE FINALIZZATE ALLA CONOSCENZA DELLE ATTIVITA’ PRODUTTIVE DEL TERRITORIO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7247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5"/>
          <p:cNvSpPr>
            <a:spLocks noChangeArrowheads="1"/>
          </p:cNvSpPr>
          <p:nvPr/>
        </p:nvSpPr>
        <p:spPr bwMode="auto">
          <a:xfrm>
            <a:off x="2279650" y="765176"/>
            <a:ext cx="7740650" cy="1260475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3200" b="1" dirty="0"/>
              <a:t>Piano Triennale dell’offerta formativa</a:t>
            </a:r>
          </a:p>
          <a:p>
            <a:pPr algn="ctr" eaLnBrk="1" hangingPunct="1">
              <a:defRPr/>
            </a:pPr>
            <a:r>
              <a:rPr lang="it-IT" sz="3200" b="1" dirty="0"/>
              <a:t>(PTOF) </a:t>
            </a:r>
          </a:p>
          <a:p>
            <a:pPr algn="ctr" eaLnBrk="1" hangingPunct="1">
              <a:defRPr/>
            </a:pPr>
            <a:r>
              <a:rPr lang="it-IT" sz="1400" b="1" dirty="0"/>
              <a:t>Presente nel sito dell’Istituto ed in «Scuola in chiaro»</a:t>
            </a:r>
            <a:endParaRPr lang="it-IT" sz="3200" b="1" dirty="0"/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2017059" y="2649071"/>
            <a:ext cx="8931088" cy="158516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/>
              <a:t>E’ il documento fondamentale della Scuola che esplicita</a:t>
            </a:r>
          </a:p>
          <a:p>
            <a:pPr algn="ctr" eaLnBrk="1" hangingPunct="1">
              <a:defRPr/>
            </a:pPr>
            <a:r>
              <a:rPr lang="it-IT" sz="2400" dirty="0"/>
              <a:t> la </a:t>
            </a:r>
            <a:r>
              <a:rPr lang="it-IT" sz="2400" b="1" dirty="0"/>
              <a:t>progettazione curricolare, extracurricolare, </a:t>
            </a:r>
          </a:p>
          <a:p>
            <a:pPr algn="ctr" eaLnBrk="1" hangingPunct="1">
              <a:defRPr/>
            </a:pPr>
            <a:r>
              <a:rPr lang="it-IT" sz="2400" b="1" dirty="0"/>
              <a:t>educativa ed organizzativa</a:t>
            </a:r>
            <a:r>
              <a:rPr lang="it-IT" sz="2400" dirty="0"/>
              <a:t>.</a:t>
            </a: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274888" y="4941889"/>
            <a:ext cx="7740650" cy="12604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/>
              <a:t>E’ elaborato dal </a:t>
            </a:r>
            <a:r>
              <a:rPr lang="it-IT" sz="2400" b="1" dirty="0"/>
              <a:t>Collegio dei Docenti</a:t>
            </a:r>
            <a:endParaRPr lang="it-IT" sz="2400" dirty="0"/>
          </a:p>
          <a:p>
            <a:pPr algn="ctr" eaLnBrk="1" hangingPunct="1">
              <a:defRPr/>
            </a:pPr>
            <a:r>
              <a:rPr lang="it-IT" sz="2400" dirty="0"/>
              <a:t>ed adottato dal </a:t>
            </a:r>
            <a:r>
              <a:rPr lang="it-IT" sz="2400" b="1" dirty="0"/>
              <a:t>Consiglio di Istituto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6329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400489" y="108745"/>
            <a:ext cx="6689724" cy="8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rgbClr val="000000"/>
                </a:solidFill>
                <a:latin typeface="+mj-lt"/>
                <a:ea typeface="Microsoft YaHei" pitchFamily="34" charset="-122"/>
              </a:rPr>
              <a:t> </a:t>
            </a:r>
            <a:r>
              <a:rPr lang="it-IT" altLang="it-IT" sz="3200" dirty="0">
                <a:solidFill>
                  <a:srgbClr val="FF0000"/>
                </a:solidFill>
                <a:latin typeface="+mj-lt"/>
                <a:ea typeface="Microsoft YaHei" pitchFamily="34" charset="-122"/>
              </a:rPr>
              <a:t>PATTO EDUCATIVO </a:t>
            </a:r>
            <a:r>
              <a:rPr lang="it-IT" altLang="it-IT" sz="3200" dirty="0" err="1">
                <a:solidFill>
                  <a:srgbClr val="FF0000"/>
                </a:solidFill>
                <a:latin typeface="+mj-lt"/>
                <a:ea typeface="Microsoft YaHei" pitchFamily="34" charset="-122"/>
              </a:rPr>
              <a:t>DI</a:t>
            </a:r>
            <a:r>
              <a:rPr lang="it-IT" altLang="it-IT" sz="3200" dirty="0">
                <a:solidFill>
                  <a:srgbClr val="FF0000"/>
                </a:solidFill>
                <a:latin typeface="+mj-lt"/>
                <a:ea typeface="Microsoft YaHei" pitchFamily="34" charset="-122"/>
              </a:rPr>
              <a:t> CORRESPONSABILITA’</a:t>
            </a: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bg1"/>
                </a:solidFill>
              </a:rPr>
              <a:t>Presente nel sito e nel diario degli alunni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01864" y="1126333"/>
            <a:ext cx="7559675" cy="209335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latin typeface="+mj-lt"/>
                <a:ea typeface="Microsoft YaHei" pitchFamily="34" charset="-122"/>
              </a:rPr>
              <a:t>GLI INSEGNANTI SI IMPEGNANO A :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100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100" dirty="0">
                <a:latin typeface="+mj-lt"/>
                <a:ea typeface="Microsoft YaHei" pitchFamily="34" charset="-122"/>
              </a:rPr>
              <a:t>•	</a:t>
            </a:r>
            <a:r>
              <a:rPr lang="it-IT" altLang="it-IT" sz="1200" b="1" dirty="0">
                <a:latin typeface="+mj-lt"/>
                <a:ea typeface="Microsoft YaHei" pitchFamily="34" charset="-122"/>
              </a:rPr>
              <a:t>DEFINIRE REGOLE CONDIVISE CON GLI ALUNNI PER CREARE UN CLIMA SERENO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latin typeface="+mj-lt"/>
                <a:ea typeface="Microsoft YaHei" pitchFamily="34" charset="-122"/>
              </a:rPr>
              <a:t>•	INDIVIDUARE STRATEGIE E MODALITA’ DI INTERVENTI PER CONSENTIRE IL SUCCESSO SCOLASTICO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latin typeface="+mj-lt"/>
                <a:ea typeface="Microsoft YaHei" pitchFamily="34" charset="-122"/>
              </a:rPr>
              <a:t>•	SUPPORTARE L’ALUNNO NEI MOMENTI DI CRISI, AIUTANDOLO A RAGGIUNGERE LA SUA AUTOSTIMA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latin typeface="+mj-lt"/>
                <a:ea typeface="Microsoft YaHei" pitchFamily="34" charset="-122"/>
              </a:rPr>
              <a:t>•	INFORMARE LE FAMIGLIE CON COMUNICAZIONI SCRITTE SUL DIARIO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100" b="1" dirty="0">
              <a:solidFill>
                <a:srgbClr val="0000FF"/>
              </a:solidFill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100" b="1" dirty="0">
              <a:solidFill>
                <a:srgbClr val="0000FF"/>
              </a:solidFill>
              <a:latin typeface="+mj-lt"/>
              <a:ea typeface="Microsoft YaHei" pitchFamily="34" charset="-122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201863" y="3226548"/>
            <a:ext cx="7559676" cy="1721970"/>
          </a:xfrm>
          <a:prstGeom prst="rect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900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  <a:ea typeface="Microsoft YaHei" pitchFamily="34" charset="-122"/>
              </a:rPr>
              <a:t>I GENITORI SI IMPEGNANO A :</a:t>
            </a:r>
          </a:p>
          <a:p>
            <a:pPr>
              <a:lnSpc>
                <a:spcPct val="3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200" b="1" dirty="0">
                <a:solidFill>
                  <a:schemeClr val="bg1"/>
                </a:solidFill>
                <a:latin typeface="+mj-lt"/>
                <a:ea typeface="Microsoft YaHei" pitchFamily="34" charset="-122"/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solidFill>
                  <a:schemeClr val="bg1"/>
                </a:solidFill>
                <a:latin typeface="+mj-lt"/>
                <a:ea typeface="Microsoft YaHei" pitchFamily="34" charset="-122"/>
              </a:rPr>
              <a:t>•  	COLLABORARE CON LA SCUOLA PARTECIPANDO COSTRUTTIVAMENTE A TUTTE LE OCCASIONI </a:t>
            </a:r>
            <a:r>
              <a:rPr lang="it-IT" altLang="it-IT" sz="1200" b="1" dirty="0" err="1">
                <a:solidFill>
                  <a:schemeClr val="bg1"/>
                </a:solidFill>
                <a:latin typeface="+mj-lt"/>
                <a:ea typeface="Microsoft YaHei" pitchFamily="34" charset="-122"/>
              </a:rPr>
              <a:t>DI</a:t>
            </a:r>
            <a:r>
              <a:rPr lang="it-IT" altLang="it-IT" sz="1200" b="1" dirty="0">
                <a:solidFill>
                  <a:schemeClr val="bg1"/>
                </a:solidFill>
                <a:latin typeface="+mj-lt"/>
                <a:ea typeface="Microsoft YaHei" pitchFamily="34" charset="-122"/>
              </a:rPr>
              <a:t>             INCONTRO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solidFill>
                <a:schemeClr val="bg1"/>
              </a:solidFill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solidFill>
                  <a:schemeClr val="bg1"/>
                </a:solidFill>
                <a:latin typeface="+mj-lt"/>
                <a:ea typeface="Microsoft YaHei" pitchFamily="34" charset="-122"/>
              </a:rPr>
              <a:t>•  	ASSICURARSI CHE I BAMBINI ABBIANO ESEGUITO I COMPITI E STUDIATO LE LEZIONI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solidFill>
                <a:schemeClr val="bg1"/>
              </a:solidFill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solidFill>
                  <a:schemeClr val="bg1"/>
                </a:solidFill>
                <a:latin typeface="+mj-lt"/>
                <a:ea typeface="Microsoft YaHei" pitchFamily="34" charset="-122"/>
              </a:rPr>
              <a:t>• 	CONTROLLARE  PERIODICAMENTE IL DIARIO E FIRMARE LE COMUNICAZIONI </a:t>
            </a:r>
            <a:endParaRPr lang="it-IT" altLang="it-IT" sz="1100" dirty="0">
              <a:solidFill>
                <a:srgbClr val="FF0000"/>
              </a:solidFill>
              <a:latin typeface="+mj-lt"/>
              <a:ea typeface="Microsoft YaHei" pitchFamily="34" charset="-122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201863" y="4955382"/>
            <a:ext cx="7575550" cy="1609725"/>
          </a:xfrm>
          <a:prstGeom prst="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latin typeface="+mj-lt"/>
                <a:ea typeface="Microsoft YaHei" pitchFamily="34" charset="-122"/>
              </a:rPr>
              <a:t>GLI STUDENTI SI IMPEGNANO A:</a:t>
            </a:r>
          </a:p>
          <a:p>
            <a:pPr>
              <a:lnSpc>
                <a:spcPct val="4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200" b="1" dirty="0">
                <a:latin typeface="+mj-lt"/>
                <a:ea typeface="Microsoft YaHei" pitchFamily="34" charset="-122"/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latin typeface="+mj-lt"/>
                <a:ea typeface="Microsoft YaHei" pitchFamily="34" charset="-122"/>
              </a:rPr>
              <a:t>•	RISPETTARE LE REGOLE STABILITE 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latin typeface="+mj-lt"/>
                <a:ea typeface="Microsoft YaHei" pitchFamily="34" charset="-122"/>
              </a:rPr>
              <a:t>•	ESEGUIRE I COMPITI CON PUNTUALITA’, DILIGENZA E COSTANZA</a:t>
            </a: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200" b="1" dirty="0">
              <a:latin typeface="+mj-lt"/>
              <a:ea typeface="Microsoft YaHei" pitchFamily="34" charset="-122"/>
            </a:endParaRPr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1200" b="1" dirty="0">
                <a:latin typeface="+mj-lt"/>
                <a:ea typeface="Microsoft YaHei" pitchFamily="34" charset="-122"/>
              </a:rPr>
              <a:t>•	PORTARE IL MATERIALE OCCORRENTE PER LE ATTIVITA’</a:t>
            </a:r>
          </a:p>
        </p:txBody>
      </p:sp>
    </p:spTree>
    <p:extLst>
      <p:ext uri="{BB962C8B-B14F-4D97-AF65-F5344CB8AC3E}">
        <p14:creationId xmlns:p14="http://schemas.microsoft.com/office/powerpoint/2010/main" val="1884188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utoUpdateAnimBg="0"/>
      <p:bldP spid="22530" grpId="0" animBg="1" autoUpdateAnimBg="0"/>
      <p:bldP spid="22532" grpId="0" animBg="1" autoUpdateAnimBg="0"/>
      <p:bldP spid="2253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46290" y="0"/>
            <a:ext cx="38881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La Valutazione </a:t>
            </a:r>
            <a:endParaRPr lang="it-IT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17698" y="671691"/>
            <a:ext cx="7345363" cy="618630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it-IT" sz="3600" dirty="0"/>
              <a:t> è intesa in senso </a:t>
            </a:r>
            <a:r>
              <a:rPr lang="it-IT" sz="3600" b="1" dirty="0"/>
              <a:t>formativo</a:t>
            </a:r>
          </a:p>
          <a:p>
            <a:pPr eaLnBrk="1" hangingPunct="1">
              <a:defRPr/>
            </a:pPr>
            <a:endParaRPr lang="it-IT" sz="36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3600" dirty="0"/>
              <a:t> valorizza gli </a:t>
            </a:r>
            <a:r>
              <a:rPr lang="it-IT" sz="3600" b="1" dirty="0"/>
              <a:t>aspetti positivi</a:t>
            </a:r>
            <a:r>
              <a:rPr lang="it-IT" sz="3600" dirty="0"/>
              <a:t> di ciascuno, piuttosto che i limiti</a:t>
            </a:r>
          </a:p>
          <a:p>
            <a:pPr eaLnBrk="1" hangingPunct="1">
              <a:defRPr/>
            </a:pPr>
            <a:endParaRPr lang="it-IT" sz="36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3600" dirty="0"/>
              <a:t> valorizza la </a:t>
            </a:r>
            <a:r>
              <a:rPr lang="it-IT" sz="3600" b="1" dirty="0"/>
              <a:t>dimensione collegiale </a:t>
            </a:r>
            <a:r>
              <a:rPr lang="it-IT" sz="3600" dirty="0"/>
              <a:t>del lavoro degli insegnanti</a:t>
            </a:r>
          </a:p>
          <a:p>
            <a:pPr eaLnBrk="1" hangingPunct="1">
              <a:defRPr/>
            </a:pPr>
            <a:endParaRPr lang="it-IT" sz="36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3600" dirty="0"/>
              <a:t> sollecita la </a:t>
            </a:r>
            <a:r>
              <a:rPr lang="it-IT" sz="3600" b="1" dirty="0"/>
              <a:t>collaborazione con le famiglie</a:t>
            </a:r>
          </a:p>
        </p:txBody>
      </p:sp>
    </p:spTree>
    <p:extLst>
      <p:ext uri="{BB962C8B-B14F-4D97-AF65-F5344CB8AC3E}">
        <p14:creationId xmlns:p14="http://schemas.microsoft.com/office/powerpoint/2010/main" val="6355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/>
          <p:cNvSpPr>
            <a:spLocks noChangeArrowheads="1"/>
          </p:cNvSpPr>
          <p:nvPr/>
        </p:nvSpPr>
        <p:spPr bwMode="auto">
          <a:xfrm>
            <a:off x="3452813" y="1071563"/>
            <a:ext cx="4875212" cy="19288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400" dirty="0"/>
              <a:t>Scuola Secondaria dell’I.C. </a:t>
            </a:r>
          </a:p>
          <a:p>
            <a:pPr algn="ctr" eaLnBrk="1" hangingPunct="1">
              <a:defRPr/>
            </a:pPr>
            <a:r>
              <a:rPr lang="it-IT" sz="2400" dirty="0"/>
              <a:t>Falcone - Borsellino </a:t>
            </a:r>
          </a:p>
          <a:p>
            <a:pPr algn="ctr" eaLnBrk="1" hangingPunct="1">
              <a:defRPr/>
            </a:pPr>
            <a:r>
              <a:rPr lang="it-IT" sz="2400" dirty="0"/>
              <a:t>di Trevignano</a:t>
            </a:r>
          </a:p>
          <a:p>
            <a:pPr algn="ctr" eaLnBrk="1" hangingPunct="1">
              <a:defRPr/>
            </a:pPr>
            <a:r>
              <a:rPr lang="it-IT" sz="2400" dirty="0"/>
              <a:t>(D.P.R. 89/2009, Art. 5)</a:t>
            </a:r>
          </a:p>
        </p:txBody>
      </p:sp>
      <p:sp>
        <p:nvSpPr>
          <p:cNvPr id="6147" name="AutoShape 8"/>
          <p:cNvSpPr>
            <a:spLocks noChangeArrowheads="1"/>
          </p:cNvSpPr>
          <p:nvPr/>
        </p:nvSpPr>
        <p:spPr bwMode="auto">
          <a:xfrm>
            <a:off x="4248197" y="3107531"/>
            <a:ext cx="2974881" cy="157162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2800" dirty="0"/>
              <a:t>Modello </a:t>
            </a:r>
          </a:p>
          <a:p>
            <a:pPr algn="ctr" eaLnBrk="1" hangingPunct="1">
              <a:defRPr/>
            </a:pPr>
            <a:r>
              <a:rPr lang="it-IT" sz="2800" dirty="0"/>
              <a:t>a </a:t>
            </a:r>
          </a:p>
          <a:p>
            <a:pPr algn="ctr" eaLnBrk="1" hangingPunct="1">
              <a:defRPr/>
            </a:pPr>
            <a:r>
              <a:rPr lang="it-IT" sz="2800" dirty="0"/>
              <a:t>Tempo Normale</a:t>
            </a:r>
            <a:endParaRPr lang="it-IT" sz="2400" dirty="0"/>
          </a:p>
        </p:txBody>
      </p:sp>
      <p:sp>
        <p:nvSpPr>
          <p:cNvPr id="6148" name="AutoShape 8"/>
          <p:cNvSpPr>
            <a:spLocks noChangeArrowheads="1"/>
          </p:cNvSpPr>
          <p:nvPr/>
        </p:nvSpPr>
        <p:spPr bwMode="auto">
          <a:xfrm>
            <a:off x="4024313" y="4907337"/>
            <a:ext cx="3471581" cy="170861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it-IT" sz="2800" dirty="0"/>
          </a:p>
          <a:p>
            <a:pPr algn="ctr" eaLnBrk="1" hangingPunct="1">
              <a:defRPr/>
            </a:pPr>
            <a:r>
              <a:rPr lang="it-IT" sz="2800" dirty="0"/>
              <a:t>Modello </a:t>
            </a:r>
          </a:p>
          <a:p>
            <a:pPr algn="ctr" eaLnBrk="1" hangingPunct="1">
              <a:defRPr/>
            </a:pPr>
            <a:r>
              <a:rPr lang="it-IT" sz="2800" dirty="0"/>
              <a:t>a </a:t>
            </a:r>
          </a:p>
          <a:p>
            <a:pPr algn="ctr" eaLnBrk="1" hangingPunct="1">
              <a:defRPr/>
            </a:pPr>
            <a:r>
              <a:rPr lang="it-IT" sz="2800" dirty="0"/>
              <a:t>Tempo Prolungato</a:t>
            </a:r>
            <a:endParaRPr lang="it-IT" sz="2400" dirty="0"/>
          </a:p>
          <a:p>
            <a:pPr algn="ctr" eaLnBrk="1" hangingPunct="1">
              <a:defRPr/>
            </a:pPr>
            <a:r>
              <a:rPr lang="it-IT" sz="2400" dirty="0"/>
              <a:t>. </a:t>
            </a:r>
          </a:p>
        </p:txBody>
      </p:sp>
      <p:sp>
        <p:nvSpPr>
          <p:cNvPr id="16389" name="Rettangolo 6"/>
          <p:cNvSpPr>
            <a:spLocks noChangeArrowheads="1"/>
          </p:cNvSpPr>
          <p:nvPr/>
        </p:nvSpPr>
        <p:spPr bwMode="auto">
          <a:xfrm>
            <a:off x="4024313" y="214314"/>
            <a:ext cx="3422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Arial" panose="020B0604020202020204" pitchFamily="34" charset="0"/>
              </a:rPr>
              <a:t>Tempi scuola</a:t>
            </a:r>
          </a:p>
        </p:txBody>
      </p:sp>
    </p:spTree>
    <p:extLst>
      <p:ext uri="{BB962C8B-B14F-4D97-AF65-F5344CB8AC3E}">
        <p14:creationId xmlns:p14="http://schemas.microsoft.com/office/powerpoint/2010/main" val="356972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/>
          <p:cNvSpPr>
            <a:spLocks noChangeArrowheads="1"/>
          </p:cNvSpPr>
          <p:nvPr/>
        </p:nvSpPr>
        <p:spPr bwMode="auto">
          <a:xfrm>
            <a:off x="3000375" y="404813"/>
            <a:ext cx="5759450" cy="12239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sz="3200" b="1" dirty="0">
                <a:latin typeface="+mj-lt"/>
              </a:rPr>
              <a:t>Orario scolastico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022476" y="1809750"/>
            <a:ext cx="8177213" cy="46164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3600" b="1" dirty="0">
                <a:solidFill>
                  <a:srgbClr val="FFFF00"/>
                </a:solidFill>
                <a:latin typeface="+mj-lt"/>
              </a:rPr>
              <a:t>Tempo normale (30 ore):                     </a:t>
            </a:r>
            <a:r>
              <a:rPr lang="it-IT" sz="3600" b="1" dirty="0">
                <a:latin typeface="+mj-lt"/>
              </a:rPr>
              <a:t>lunedì – venerdì 8.00 – 14.00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3600" b="1" dirty="0">
                <a:solidFill>
                  <a:srgbClr val="FFFF00"/>
                </a:solidFill>
                <a:latin typeface="+mj-lt"/>
              </a:rPr>
              <a:t>Tempo prolungato (36 ore):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3600" b="1" dirty="0">
                <a:latin typeface="+mj-lt"/>
              </a:rPr>
              <a:t>lunedì - mercoledì – venerdì                    8.00 – 16.40                                            martedì – giovedì 8.00 – 13.00</a:t>
            </a:r>
          </a:p>
          <a:p>
            <a:pPr algn="ctr" eaLnBrk="1" hangingPunct="1">
              <a:spcBef>
                <a:spcPct val="50000"/>
              </a:spcBef>
              <a:buFontTx/>
              <a:buChar char="•"/>
              <a:defRPr/>
            </a:pP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87726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731</TotalTime>
  <Words>896</Words>
  <Application>Microsoft Office PowerPoint</Application>
  <PresentationFormat>Widescreen</PresentationFormat>
  <Paragraphs>335</Paragraphs>
  <Slides>41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3" baseType="lpstr">
      <vt:lpstr>Arial Unicode MS</vt:lpstr>
      <vt:lpstr>Microsoft YaHei</vt:lpstr>
      <vt:lpstr>Arial</vt:lpstr>
      <vt:lpstr>Calibri</vt:lpstr>
      <vt:lpstr>Century Gothic</vt:lpstr>
      <vt:lpstr>Helvetica Neue Light</vt:lpstr>
      <vt:lpstr>Times</vt:lpstr>
      <vt:lpstr>Times New Roman</vt:lpstr>
      <vt:lpstr>Wingdings</vt:lpstr>
      <vt:lpstr>Wingdings 3</vt:lpstr>
      <vt:lpstr>ヒラギノ角ゴ ProN W3</vt:lpstr>
      <vt:lpstr>Filo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RELIGIONE/ATTIVITA’ ALTERNATIVA</vt:lpstr>
      <vt:lpstr>Tempo prolungato</vt:lpstr>
      <vt:lpstr>TEMPO PROLUNGATO</vt:lpstr>
      <vt:lpstr>PNRR PIANO SCUOLA 4.0  AMBIENTI DI APPRENDIMENTO INNOVATIVI</vt:lpstr>
      <vt:lpstr>Progetto PNRR AULA DI ARTE</vt:lpstr>
      <vt:lpstr>Progetto PNRR - AULA DI MUSICA</vt:lpstr>
      <vt:lpstr>Progetto PNRR - AULA DI SCIENZE</vt:lpstr>
      <vt:lpstr>Progetto PNRR AULA REALTA’ AUMENTATA</vt:lpstr>
      <vt:lpstr>Progetto PNRR Aula 4.0</vt:lpstr>
      <vt:lpstr>PROGETTO PON EDUGREEN – ORTI BOTANICI</vt:lpstr>
      <vt:lpstr>Presentazione standard di PowerPoint</vt:lpstr>
      <vt:lpstr>Presentazione standard di PowerPoint</vt:lpstr>
      <vt:lpstr>Presentazione standard di PowerPoint</vt:lpstr>
      <vt:lpstr>AULA INFORMATICA</vt:lpstr>
      <vt:lpstr>PROGETTO PNRR AULA GEOGRAFIA</vt:lpstr>
      <vt:lpstr>Presentazione standard di PowerPoint</vt:lpstr>
      <vt:lpstr>ALCUNI PROGETTI INSERITI NEL PTOF SONO IN COLLABORAZIONE CON ENTI ESTERNI</vt:lpstr>
      <vt:lpstr>Presentazione standard di PowerPoint</vt:lpstr>
      <vt:lpstr>Viaggi d’istruzione</vt:lpstr>
      <vt:lpstr>CONTRIBUTO ANNUALE</vt:lpstr>
      <vt:lpstr>Costi coperti con il contributo:</vt:lpstr>
      <vt:lpstr>MENSA</vt:lpstr>
      <vt:lpstr>TRASPORTO</vt:lpstr>
      <vt:lpstr>Presentazione standard di PowerPoint</vt:lpstr>
      <vt:lpstr>Presentazione standard di PowerPoint</vt:lpstr>
      <vt:lpstr>ALLENIAMO LA CREATIVITA’</vt:lpstr>
      <vt:lpstr>AREA STAR BENE A SCUOLA</vt:lpstr>
      <vt:lpstr>AREA DEL POTENZIAMENTO</vt:lpstr>
      <vt:lpstr>AREA INCLUSIONE</vt:lpstr>
      <vt:lpstr>AREA SPORTIVA…..MENTE</vt:lpstr>
      <vt:lpstr>PROGETTO ORIENTAMENTO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Maugeri</dc:creator>
  <cp:lastModifiedBy>Simonetta Pozzobon</cp:lastModifiedBy>
  <cp:revision>73</cp:revision>
  <dcterms:created xsi:type="dcterms:W3CDTF">2023-11-22T08:40:59Z</dcterms:created>
  <dcterms:modified xsi:type="dcterms:W3CDTF">2023-12-15T08:35:53Z</dcterms:modified>
</cp:coreProperties>
</file>